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58" r:id="rId4"/>
    <p:sldId id="274" r:id="rId5"/>
    <p:sldId id="257" r:id="rId6"/>
    <p:sldId id="259" r:id="rId7"/>
    <p:sldId id="260" r:id="rId8"/>
    <p:sldId id="263" r:id="rId9"/>
    <p:sldId id="273" r:id="rId10"/>
    <p:sldId id="261" r:id="rId11"/>
    <p:sldId id="269" r:id="rId12"/>
    <p:sldId id="262" r:id="rId13"/>
    <p:sldId id="270" r:id="rId14"/>
    <p:sldId id="266" r:id="rId15"/>
    <p:sldId id="267" r:id="rId16"/>
    <p:sldId id="276"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4" d="100"/>
          <a:sy n="84"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17413E-ADCE-41E0-B60C-1FA5024EF62D}" type="datetimeFigureOut">
              <a:rPr lang="en-IN" smtClean="0"/>
              <a:t>13-10-2025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685279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7413E-ADCE-41E0-B60C-1FA5024EF62D}" type="datetimeFigureOut">
              <a:rPr lang="en-IN" smtClean="0"/>
              <a:t>13-10-2025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3751380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7413E-ADCE-41E0-B60C-1FA5024EF62D}" type="datetimeFigureOut">
              <a:rPr lang="en-IN" smtClean="0"/>
              <a:t>13-10-2025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8F5675-0D6A-46E4-9B03-1B1D888EC992}"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75577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7413E-ADCE-41E0-B60C-1FA5024EF62D}" type="datetimeFigureOut">
              <a:rPr lang="en-IN" smtClean="0"/>
              <a:t>13-10-2025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3855719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7413E-ADCE-41E0-B60C-1FA5024EF62D}" type="datetimeFigureOut">
              <a:rPr lang="en-IN" smtClean="0"/>
              <a:t>13-10-2025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8F5675-0D6A-46E4-9B03-1B1D888EC992}"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85856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7413E-ADCE-41E0-B60C-1FA5024EF62D}" type="datetimeFigureOut">
              <a:rPr lang="en-IN" smtClean="0"/>
              <a:t>13-10-2025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10268763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7413E-ADCE-41E0-B60C-1FA5024EF62D}" type="datetimeFigureOut">
              <a:rPr lang="en-IN" smtClean="0"/>
              <a:t>13-10-2025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3621470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7413E-ADCE-41E0-B60C-1FA5024EF62D}" type="datetimeFigureOut">
              <a:rPr lang="en-IN" smtClean="0"/>
              <a:t>13-10-2025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1502064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17413E-ADCE-41E0-B60C-1FA5024EF62D}" type="datetimeFigureOut">
              <a:rPr lang="en-IN" smtClean="0"/>
              <a:t>13-10-2025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81470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7413E-ADCE-41E0-B60C-1FA5024EF62D}" type="datetimeFigureOut">
              <a:rPr lang="en-IN" smtClean="0"/>
              <a:t>13-10-2025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1532657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17413E-ADCE-41E0-B60C-1FA5024EF62D}" type="datetimeFigureOut">
              <a:rPr lang="en-IN" smtClean="0"/>
              <a:t>13-10-2025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3214890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17413E-ADCE-41E0-B60C-1FA5024EF62D}" type="datetimeFigureOut">
              <a:rPr lang="en-IN" smtClean="0"/>
              <a:t>13-10-2025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1891173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17413E-ADCE-41E0-B60C-1FA5024EF62D}" type="datetimeFigureOut">
              <a:rPr lang="en-IN" smtClean="0"/>
              <a:t>13-10-2025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1952144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7413E-ADCE-41E0-B60C-1FA5024EF62D}" type="datetimeFigureOut">
              <a:rPr lang="en-IN" smtClean="0"/>
              <a:t>13-10-2025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1990772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B17413E-ADCE-41E0-B60C-1FA5024EF62D}" type="datetimeFigureOut">
              <a:rPr lang="en-IN" smtClean="0"/>
              <a:t>13-10-2025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4116208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17413E-ADCE-41E0-B60C-1FA5024EF62D}" type="datetimeFigureOut">
              <a:rPr lang="en-IN" smtClean="0"/>
              <a:t>13-10-2025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8F5675-0D6A-46E4-9B03-1B1D888EC992}" type="slidenum">
              <a:rPr lang="en-IN" smtClean="0"/>
              <a:t>‹#›</a:t>
            </a:fld>
            <a:endParaRPr lang="en-IN"/>
          </a:p>
        </p:txBody>
      </p:sp>
    </p:spTree>
    <p:extLst>
      <p:ext uri="{BB962C8B-B14F-4D97-AF65-F5344CB8AC3E}">
        <p14:creationId xmlns:p14="http://schemas.microsoft.com/office/powerpoint/2010/main" val="3931938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B17413E-ADCE-41E0-B60C-1FA5024EF62D}" type="datetimeFigureOut">
              <a:rPr lang="en-IN" smtClean="0"/>
              <a:t>13-10-2025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D8F5675-0D6A-46E4-9B03-1B1D888EC992}" type="slidenum">
              <a:rPr lang="en-IN" smtClean="0"/>
              <a:t>‹#›</a:t>
            </a:fld>
            <a:endParaRPr lang="en-IN"/>
          </a:p>
        </p:txBody>
      </p:sp>
    </p:spTree>
    <p:extLst>
      <p:ext uri="{BB962C8B-B14F-4D97-AF65-F5344CB8AC3E}">
        <p14:creationId xmlns:p14="http://schemas.microsoft.com/office/powerpoint/2010/main" val="2342012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luerobotics.com/" TargetMode="External"/><Relationship Id="rId2" Type="http://schemas.openxmlformats.org/officeDocument/2006/relationships/hyperlink" Target="https://seagrant.mit.edu/seaperch2/" TargetMode="Externa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A5F86-F567-5D8F-C7DE-95B6D13FD696}"/>
              </a:ext>
            </a:extLst>
          </p:cNvPr>
          <p:cNvSpPr>
            <a:spLocks noGrp="1"/>
          </p:cNvSpPr>
          <p:nvPr>
            <p:ph type="ctrTitle"/>
          </p:nvPr>
        </p:nvSpPr>
        <p:spPr>
          <a:xfrm>
            <a:off x="456184" y="301126"/>
            <a:ext cx="9144000" cy="1878511"/>
          </a:xfrm>
        </p:spPr>
        <p:txBody>
          <a:bodyPr/>
          <a:lstStyle/>
          <a:p>
            <a:pPr algn="ctr"/>
            <a:r>
              <a:rPr lang="en-US" b="1" dirty="0">
                <a:solidFill>
                  <a:schemeClr val="accent1">
                    <a:lumMod val="75000"/>
                  </a:schemeClr>
                </a:solidFill>
              </a:rPr>
              <a:t>Design and Development of Underwater ROV</a:t>
            </a:r>
            <a:endParaRPr lang="en-IN" dirty="0"/>
          </a:p>
        </p:txBody>
      </p:sp>
      <p:sp>
        <p:nvSpPr>
          <p:cNvPr id="3" name="Subtitle 2">
            <a:extLst>
              <a:ext uri="{FF2B5EF4-FFF2-40B4-BE49-F238E27FC236}">
                <a16:creationId xmlns:a16="http://schemas.microsoft.com/office/drawing/2014/main" id="{B27B3764-DFE6-8E3E-63E0-A1582819D95E}"/>
              </a:ext>
            </a:extLst>
          </p:cNvPr>
          <p:cNvSpPr>
            <a:spLocks noGrp="1"/>
          </p:cNvSpPr>
          <p:nvPr>
            <p:ph type="subTitle" idx="1"/>
          </p:nvPr>
        </p:nvSpPr>
        <p:spPr>
          <a:xfrm>
            <a:off x="1256653" y="2515933"/>
            <a:ext cx="5061851" cy="3926205"/>
          </a:xfrm>
        </p:spPr>
        <p:txBody>
          <a:bodyPr>
            <a:normAutofit lnSpcReduction="10000"/>
          </a:bodyPr>
          <a:lstStyle/>
          <a:p>
            <a:pPr algn="l"/>
            <a:r>
              <a:rPr lang="en-US" dirty="0"/>
              <a:t>By-</a:t>
            </a:r>
          </a:p>
          <a:p>
            <a:pPr algn="l"/>
            <a:r>
              <a:rPr lang="en-US" sz="2400" dirty="0">
                <a:solidFill>
                  <a:schemeClr val="accent2">
                    <a:lumMod val="50000"/>
                  </a:schemeClr>
                </a:solidFill>
              </a:rPr>
              <a:t>Rajeev Kumar</a:t>
            </a:r>
          </a:p>
          <a:p>
            <a:pPr algn="l"/>
            <a:r>
              <a:rPr lang="en-US" sz="2400" dirty="0">
                <a:solidFill>
                  <a:schemeClr val="accent2">
                    <a:lumMod val="50000"/>
                  </a:schemeClr>
                </a:solidFill>
              </a:rPr>
              <a:t>Sahil Bhardwaj</a:t>
            </a:r>
          </a:p>
          <a:p>
            <a:pPr algn="l"/>
            <a:endParaRPr lang="en-US" sz="2400" dirty="0">
              <a:solidFill>
                <a:schemeClr val="accent2">
                  <a:lumMod val="50000"/>
                </a:schemeClr>
              </a:solidFill>
            </a:endParaRPr>
          </a:p>
          <a:p>
            <a:pPr algn="l"/>
            <a:r>
              <a:rPr lang="en-IN" dirty="0">
                <a:solidFill>
                  <a:schemeClr val="bg2">
                    <a:lumMod val="50000"/>
                  </a:schemeClr>
                </a:solidFill>
              </a:rPr>
              <a:t>Under the supervision of-</a:t>
            </a:r>
          </a:p>
          <a:p>
            <a:pPr algn="l"/>
            <a:r>
              <a:rPr lang="en-IN" sz="2400" dirty="0">
                <a:solidFill>
                  <a:schemeClr val="accent2">
                    <a:lumMod val="50000"/>
                  </a:schemeClr>
                </a:solidFill>
              </a:rPr>
              <a:t>Dr. Navaneeth K. M.</a:t>
            </a:r>
          </a:p>
          <a:p>
            <a:pPr algn="l"/>
            <a:endParaRPr lang="en-IN" sz="2400" dirty="0">
              <a:solidFill>
                <a:schemeClr val="accent2">
                  <a:lumMod val="50000"/>
                </a:schemeClr>
              </a:solidFill>
            </a:endParaRPr>
          </a:p>
          <a:p>
            <a:pPr algn="l"/>
            <a:r>
              <a:rPr lang="en-IN" dirty="0">
                <a:solidFill>
                  <a:schemeClr val="bg2">
                    <a:lumMod val="50000"/>
                  </a:schemeClr>
                </a:solidFill>
              </a:rPr>
              <a:t>At-</a:t>
            </a:r>
          </a:p>
          <a:p>
            <a:pPr algn="l"/>
            <a:r>
              <a:rPr lang="en-IN" sz="2000" dirty="0">
                <a:solidFill>
                  <a:schemeClr val="accent2">
                    <a:lumMod val="50000"/>
                  </a:schemeClr>
                </a:solidFill>
              </a:rPr>
              <a:t>Thermo-Fluids Lab IIT Ropar</a:t>
            </a:r>
          </a:p>
        </p:txBody>
      </p:sp>
      <p:pic>
        <p:nvPicPr>
          <p:cNvPr id="14" name="Picture 13">
            <a:extLst>
              <a:ext uri="{FF2B5EF4-FFF2-40B4-BE49-F238E27FC236}">
                <a16:creationId xmlns:a16="http://schemas.microsoft.com/office/drawing/2014/main" id="{7CE6DC99-E560-5D30-5135-6D265FD81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063" y="1980111"/>
            <a:ext cx="4958219" cy="4325255"/>
          </a:xfrm>
          <a:prstGeom prst="rect">
            <a:avLst/>
          </a:prstGeom>
        </p:spPr>
      </p:pic>
    </p:spTree>
    <p:extLst>
      <p:ext uri="{BB962C8B-B14F-4D97-AF65-F5344CB8AC3E}">
        <p14:creationId xmlns:p14="http://schemas.microsoft.com/office/powerpoint/2010/main" val="907111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B101-4572-2CC2-6267-8E8A7B27F003}"/>
              </a:ext>
            </a:extLst>
          </p:cNvPr>
          <p:cNvSpPr>
            <a:spLocks noGrp="1"/>
          </p:cNvSpPr>
          <p:nvPr>
            <p:ph type="title"/>
          </p:nvPr>
        </p:nvSpPr>
        <p:spPr/>
        <p:txBody>
          <a:bodyPr/>
          <a:lstStyle/>
          <a:p>
            <a:r>
              <a:rPr lang="en-IN" b="1" dirty="0">
                <a:solidFill>
                  <a:schemeClr val="accent1">
                    <a:lumMod val="75000"/>
                  </a:schemeClr>
                </a:solidFill>
              </a:rPr>
              <a:t>5.2 Depth Measurement:</a:t>
            </a:r>
            <a:endParaRPr lang="en-IN" dirty="0"/>
          </a:p>
        </p:txBody>
      </p:sp>
      <p:pic>
        <p:nvPicPr>
          <p:cNvPr id="1026" name="Picture 2" descr="Cable with outer covering sliced open about 1">
            <a:extLst>
              <a:ext uri="{FF2B5EF4-FFF2-40B4-BE49-F238E27FC236}">
                <a16:creationId xmlns:a16="http://schemas.microsoft.com/office/drawing/2014/main" id="{15ADEC31-DBB4-E694-23AE-D26AA73FC9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55198" y="906619"/>
            <a:ext cx="3837607" cy="21618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D36F15-B7E7-18A4-E223-DC830BA23B22}"/>
              </a:ext>
            </a:extLst>
          </p:cNvPr>
          <p:cNvSpPr txBox="1"/>
          <p:nvPr/>
        </p:nvSpPr>
        <p:spPr>
          <a:xfrm>
            <a:off x="6983853" y="3204526"/>
            <a:ext cx="5208147" cy="369332"/>
          </a:xfrm>
          <a:prstGeom prst="rect">
            <a:avLst/>
          </a:prstGeom>
          <a:noFill/>
        </p:spPr>
        <p:txBody>
          <a:bodyPr wrap="square">
            <a:spAutoFit/>
          </a:bodyPr>
          <a:lstStyle/>
          <a:p>
            <a:pPr algn="l">
              <a:buNone/>
            </a:pPr>
            <a:r>
              <a:rPr lang="en-IN" b="0" i="1" dirty="0">
                <a:solidFill>
                  <a:srgbClr val="333E48"/>
                </a:solidFill>
                <a:effectLst/>
                <a:latin typeface="Inter"/>
              </a:rPr>
              <a:t>Adafruit LPS33HW Water Resistant Pressure Sensor</a:t>
            </a:r>
          </a:p>
        </p:txBody>
      </p:sp>
      <p:sp>
        <p:nvSpPr>
          <p:cNvPr id="8" name="TextBox 7">
            <a:extLst>
              <a:ext uri="{FF2B5EF4-FFF2-40B4-BE49-F238E27FC236}">
                <a16:creationId xmlns:a16="http://schemas.microsoft.com/office/drawing/2014/main" id="{C4D9D648-3C3F-F429-CC1E-5EEF7ACC0C55}"/>
              </a:ext>
            </a:extLst>
          </p:cNvPr>
          <p:cNvSpPr txBox="1"/>
          <p:nvPr/>
        </p:nvSpPr>
        <p:spPr>
          <a:xfrm>
            <a:off x="1353214" y="1987545"/>
            <a:ext cx="5326105" cy="3693319"/>
          </a:xfrm>
          <a:prstGeom prst="rect">
            <a:avLst/>
          </a:prstGeom>
          <a:noFill/>
        </p:spPr>
        <p:txBody>
          <a:bodyPr wrap="square" rtlCol="0">
            <a:spAutoFit/>
          </a:bodyPr>
          <a:lstStyle/>
          <a:p>
            <a:pPr marL="285750" indent="-285750">
              <a:buFont typeface="Wingdings" panose="05000000000000000000" pitchFamily="2" charset="2"/>
              <a:buChar char="q"/>
            </a:pPr>
            <a:r>
              <a:rPr lang="en-IN" dirty="0"/>
              <a:t>We are using Adafruit LPS33HW water-resistant barometric pressure sensor which measures the atmospheric pressure and temperature.</a:t>
            </a:r>
          </a:p>
          <a:p>
            <a:pPr marL="285750" indent="-285750">
              <a:buFont typeface="Wingdings" panose="05000000000000000000" pitchFamily="2" charset="2"/>
              <a:buChar char="q"/>
            </a:pPr>
            <a:r>
              <a:rPr lang="en-IN" dirty="0"/>
              <a:t>Pressure Range:</a:t>
            </a:r>
            <a:br>
              <a:rPr lang="en-IN" dirty="0"/>
            </a:br>
            <a:r>
              <a:rPr lang="en-IN" dirty="0"/>
              <a:t>		260 hPa to 1260 hPa (hectopascals)</a:t>
            </a:r>
            <a:br>
              <a:rPr lang="en-IN" dirty="0"/>
            </a:br>
            <a:r>
              <a:rPr lang="en-IN" dirty="0"/>
              <a:t>		= 260 mbar to 1260 mbar</a:t>
            </a:r>
            <a:br>
              <a:rPr lang="en-IN" dirty="0"/>
            </a:br>
            <a:r>
              <a:rPr lang="en-IN" dirty="0"/>
              <a:t>		= 26 kPa to 126 kPa</a:t>
            </a:r>
          </a:p>
          <a:p>
            <a:pPr marL="285750" indent="-285750">
              <a:buFont typeface="Wingdings" panose="05000000000000000000" pitchFamily="2" charset="2"/>
              <a:buChar char="q"/>
            </a:pPr>
            <a:r>
              <a:rPr lang="en-IN" dirty="0"/>
              <a:t>Maximum Usable Water Depth:</a:t>
            </a:r>
          </a:p>
          <a:p>
            <a:pPr lvl="0" eaLnBrk="0" fontAlgn="base" hangingPunct="0">
              <a:spcBef>
                <a:spcPct val="0"/>
              </a:spcBef>
              <a:spcAft>
                <a:spcPct val="0"/>
              </a:spcAft>
            </a:pPr>
            <a:r>
              <a:rPr lang="en-IN" dirty="0"/>
              <a:t>	= </a:t>
            </a:r>
            <a:r>
              <a:rPr lang="en-US" altLang="en-US" dirty="0">
                <a:latin typeface="Arial" panose="020B0604020202020204" pitchFamily="34" charset="0"/>
              </a:rPr>
              <a:t>1260 hPa - 1013 hPa = 247 hPa over atmospheric</a:t>
            </a:r>
          </a:p>
          <a:p>
            <a:pPr lvl="0" eaLnBrk="0" fontAlgn="base" hangingPunct="0">
              <a:spcBef>
                <a:spcPct val="0"/>
              </a:spcBef>
              <a:spcAft>
                <a:spcPct val="0"/>
              </a:spcAft>
            </a:pPr>
            <a:r>
              <a:rPr lang="en-US" altLang="en-US" dirty="0">
                <a:latin typeface="Arial" panose="020B0604020202020204" pitchFamily="34" charset="0"/>
              </a:rPr>
              <a:t>	= </a:t>
            </a:r>
            <a:r>
              <a:rPr lang="en-US" altLang="en-US" b="1" dirty="0">
                <a:latin typeface="Arial" panose="020B0604020202020204" pitchFamily="34" charset="0"/>
              </a:rPr>
              <a:t>2.47 m (approx. 8.1 ft)</a:t>
            </a:r>
            <a:endParaRPr lang="en-US" altLang="en-US" dirty="0">
              <a:latin typeface="Arial" panose="020B0604020202020204" pitchFamily="34" charset="0"/>
            </a:endParaRPr>
          </a:p>
          <a:p>
            <a:pPr lvl="2"/>
            <a:endParaRPr lang="en-IN" dirty="0"/>
          </a:p>
          <a:p>
            <a:r>
              <a:rPr lang="en-IN" dirty="0"/>
              <a:t>	</a:t>
            </a:r>
          </a:p>
        </p:txBody>
      </p:sp>
      <p:pic>
        <p:nvPicPr>
          <p:cNvPr id="3074" name="Picture 2">
            <a:extLst>
              <a:ext uri="{FF2B5EF4-FFF2-40B4-BE49-F238E27FC236}">
                <a16:creationId xmlns:a16="http://schemas.microsoft.com/office/drawing/2014/main" id="{B2C5254B-9293-3BF5-5E51-91CAD10DD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3105" y="3709913"/>
            <a:ext cx="2469642" cy="24696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E3FCDA-4F5A-8892-4441-8F808E1868B6}"/>
              </a:ext>
            </a:extLst>
          </p:cNvPr>
          <p:cNvSpPr txBox="1"/>
          <p:nvPr/>
        </p:nvSpPr>
        <p:spPr>
          <a:xfrm>
            <a:off x="6841296" y="5642499"/>
            <a:ext cx="5208147" cy="369332"/>
          </a:xfrm>
          <a:prstGeom prst="rect">
            <a:avLst/>
          </a:prstGeom>
          <a:noFill/>
        </p:spPr>
        <p:txBody>
          <a:bodyPr wrap="square">
            <a:spAutoFit/>
          </a:bodyPr>
          <a:lstStyle/>
          <a:p>
            <a:pPr algn="ctr">
              <a:buNone/>
            </a:pPr>
            <a:r>
              <a:rPr lang="en-IN" b="0" i="1" dirty="0">
                <a:solidFill>
                  <a:srgbClr val="333E48"/>
                </a:solidFill>
                <a:effectLst/>
                <a:latin typeface="Inter"/>
              </a:rPr>
              <a:t>Water proofing of pressure sensor</a:t>
            </a:r>
          </a:p>
        </p:txBody>
      </p:sp>
    </p:spTree>
    <p:extLst>
      <p:ext uri="{BB962C8B-B14F-4D97-AF65-F5344CB8AC3E}">
        <p14:creationId xmlns:p14="http://schemas.microsoft.com/office/powerpoint/2010/main" val="865223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F7CD3F-7D55-C95F-C1C1-D051664C848A}"/>
              </a:ext>
            </a:extLst>
          </p:cNvPr>
          <p:cNvPicPr>
            <a:picLocks noChangeAspect="1"/>
          </p:cNvPicPr>
          <p:nvPr/>
        </p:nvPicPr>
        <p:blipFill>
          <a:blip r:embed="rId2">
            <a:extLst>
              <a:ext uri="{28A0092B-C50C-407E-A947-70E740481C1C}">
                <a14:useLocalDpi xmlns:a14="http://schemas.microsoft.com/office/drawing/2010/main" val="0"/>
              </a:ext>
            </a:extLst>
          </a:blip>
          <a:srcRect t="20400"/>
          <a:stretch>
            <a:fillRect/>
          </a:stretch>
        </p:blipFill>
        <p:spPr>
          <a:xfrm>
            <a:off x="1562399" y="526843"/>
            <a:ext cx="3623501" cy="5127657"/>
          </a:xfrm>
          <a:prstGeom prst="rect">
            <a:avLst/>
          </a:prstGeom>
        </p:spPr>
      </p:pic>
      <p:pic>
        <p:nvPicPr>
          <p:cNvPr id="7" name="Picture 6">
            <a:extLst>
              <a:ext uri="{FF2B5EF4-FFF2-40B4-BE49-F238E27FC236}">
                <a16:creationId xmlns:a16="http://schemas.microsoft.com/office/drawing/2014/main" id="{0488BEF2-4C78-4C20-B39F-FA4C61136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071" y="2075688"/>
            <a:ext cx="3000457" cy="2322576"/>
          </a:xfrm>
          <a:prstGeom prst="rect">
            <a:avLst/>
          </a:prstGeom>
        </p:spPr>
      </p:pic>
      <p:sp>
        <p:nvSpPr>
          <p:cNvPr id="8" name="TextBox 7">
            <a:extLst>
              <a:ext uri="{FF2B5EF4-FFF2-40B4-BE49-F238E27FC236}">
                <a16:creationId xmlns:a16="http://schemas.microsoft.com/office/drawing/2014/main" id="{A38AC3B7-0324-E271-6B65-5F7705C1EC4C}"/>
              </a:ext>
            </a:extLst>
          </p:cNvPr>
          <p:cNvSpPr txBox="1"/>
          <p:nvPr/>
        </p:nvSpPr>
        <p:spPr>
          <a:xfrm>
            <a:off x="1069861" y="5824728"/>
            <a:ext cx="4608576" cy="369332"/>
          </a:xfrm>
          <a:prstGeom prst="rect">
            <a:avLst/>
          </a:prstGeom>
          <a:noFill/>
        </p:spPr>
        <p:txBody>
          <a:bodyPr wrap="square" rtlCol="0">
            <a:spAutoFit/>
          </a:bodyPr>
          <a:lstStyle/>
          <a:p>
            <a:r>
              <a:rPr lang="en-IN" i="1" dirty="0"/>
              <a:t>Measured depth of sensor position: 27 cm</a:t>
            </a:r>
          </a:p>
        </p:txBody>
      </p:sp>
      <p:sp>
        <p:nvSpPr>
          <p:cNvPr id="9" name="TextBox 8">
            <a:extLst>
              <a:ext uri="{FF2B5EF4-FFF2-40B4-BE49-F238E27FC236}">
                <a16:creationId xmlns:a16="http://schemas.microsoft.com/office/drawing/2014/main" id="{7E8ADAD0-2B8F-040D-688A-D7D938A4DBD9}"/>
              </a:ext>
            </a:extLst>
          </p:cNvPr>
          <p:cNvSpPr txBox="1"/>
          <p:nvPr/>
        </p:nvSpPr>
        <p:spPr>
          <a:xfrm>
            <a:off x="6421071" y="4672584"/>
            <a:ext cx="3000457" cy="646331"/>
          </a:xfrm>
          <a:prstGeom prst="rect">
            <a:avLst/>
          </a:prstGeom>
          <a:noFill/>
        </p:spPr>
        <p:txBody>
          <a:bodyPr wrap="square" rtlCol="0">
            <a:spAutoFit/>
          </a:bodyPr>
          <a:lstStyle/>
          <a:p>
            <a:r>
              <a:rPr lang="en-IN" i="1" dirty="0"/>
              <a:t>Sensor’s reading: Temperature and Pressure</a:t>
            </a:r>
          </a:p>
        </p:txBody>
      </p:sp>
    </p:spTree>
    <p:extLst>
      <p:ext uri="{BB962C8B-B14F-4D97-AF65-F5344CB8AC3E}">
        <p14:creationId xmlns:p14="http://schemas.microsoft.com/office/powerpoint/2010/main" val="1744602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C46FE-D0CF-1308-94D8-1DCEFE216EC1}"/>
              </a:ext>
            </a:extLst>
          </p:cNvPr>
          <p:cNvSpPr>
            <a:spLocks noGrp="1"/>
          </p:cNvSpPr>
          <p:nvPr>
            <p:ph type="title"/>
          </p:nvPr>
        </p:nvSpPr>
        <p:spPr/>
        <p:txBody>
          <a:bodyPr/>
          <a:lstStyle/>
          <a:p>
            <a:r>
              <a:rPr lang="en-IN" b="1" dirty="0">
                <a:solidFill>
                  <a:schemeClr val="accent1">
                    <a:lumMod val="75000"/>
                  </a:schemeClr>
                </a:solidFill>
              </a:rPr>
              <a:t>6. Depth Limit:</a:t>
            </a:r>
            <a:endParaRPr lang="en-IN" dirty="0"/>
          </a:p>
        </p:txBody>
      </p:sp>
      <p:graphicFrame>
        <p:nvGraphicFramePr>
          <p:cNvPr id="5" name="Content Placeholder 4">
            <a:extLst>
              <a:ext uri="{FF2B5EF4-FFF2-40B4-BE49-F238E27FC236}">
                <a16:creationId xmlns:a16="http://schemas.microsoft.com/office/drawing/2014/main" id="{3628958D-19CD-3D63-A344-98193FA895B5}"/>
              </a:ext>
            </a:extLst>
          </p:cNvPr>
          <p:cNvGraphicFramePr>
            <a:graphicFrameLocks noGrp="1"/>
          </p:cNvGraphicFramePr>
          <p:nvPr>
            <p:ph idx="1"/>
            <p:extLst>
              <p:ext uri="{D42A27DB-BD31-4B8C-83A1-F6EECF244321}">
                <p14:modId xmlns:p14="http://schemas.microsoft.com/office/powerpoint/2010/main" val="3204197502"/>
              </p:ext>
            </p:extLst>
          </p:nvPr>
        </p:nvGraphicFramePr>
        <p:xfrm>
          <a:off x="838202" y="1810512"/>
          <a:ext cx="7729725" cy="4087367"/>
        </p:xfrm>
        <a:graphic>
          <a:graphicData uri="http://schemas.openxmlformats.org/drawingml/2006/table">
            <a:tbl>
              <a:tblPr firstRow="1" bandRow="1">
                <a:tableStyleId>{5C22544A-7EE6-4342-B048-85BDC9FD1C3A}</a:tableStyleId>
              </a:tblPr>
              <a:tblGrid>
                <a:gridCol w="2576575">
                  <a:extLst>
                    <a:ext uri="{9D8B030D-6E8A-4147-A177-3AD203B41FA5}">
                      <a16:colId xmlns:a16="http://schemas.microsoft.com/office/drawing/2014/main" val="1507027949"/>
                    </a:ext>
                  </a:extLst>
                </a:gridCol>
                <a:gridCol w="2576575">
                  <a:extLst>
                    <a:ext uri="{9D8B030D-6E8A-4147-A177-3AD203B41FA5}">
                      <a16:colId xmlns:a16="http://schemas.microsoft.com/office/drawing/2014/main" val="579386802"/>
                    </a:ext>
                  </a:extLst>
                </a:gridCol>
                <a:gridCol w="2576575">
                  <a:extLst>
                    <a:ext uri="{9D8B030D-6E8A-4147-A177-3AD203B41FA5}">
                      <a16:colId xmlns:a16="http://schemas.microsoft.com/office/drawing/2014/main" val="2958750712"/>
                    </a:ext>
                  </a:extLst>
                </a:gridCol>
              </a:tblGrid>
              <a:tr h="959856">
                <a:tc>
                  <a:txBody>
                    <a:bodyPr/>
                    <a:lstStyle/>
                    <a:p>
                      <a:pPr algn="ctr"/>
                      <a:r>
                        <a:rPr lang="en-IN" dirty="0"/>
                        <a:t>Method</a:t>
                      </a:r>
                    </a:p>
                  </a:txBody>
                  <a:tcPr/>
                </a:tc>
                <a:tc>
                  <a:txBody>
                    <a:bodyPr/>
                    <a:lstStyle/>
                    <a:p>
                      <a:pPr algn="ctr"/>
                      <a:r>
                        <a:rPr lang="en-IN" dirty="0"/>
                        <a:t>Description</a:t>
                      </a:r>
                    </a:p>
                  </a:txBody>
                  <a:tcPr/>
                </a:tc>
                <a:tc>
                  <a:txBody>
                    <a:bodyPr/>
                    <a:lstStyle/>
                    <a:p>
                      <a:pPr algn="ctr"/>
                      <a:r>
                        <a:rPr lang="en-IN" dirty="0"/>
                        <a:t>Effective Depth</a:t>
                      </a:r>
                    </a:p>
                  </a:txBody>
                  <a:tcPr/>
                </a:tc>
                <a:extLst>
                  <a:ext uri="{0D108BD9-81ED-4DB2-BD59-A6C34878D82A}">
                    <a16:rowId xmlns:a16="http://schemas.microsoft.com/office/drawing/2014/main" val="121166538"/>
                  </a:ext>
                </a:extLst>
              </a:tr>
              <a:tr h="1039074">
                <a:tc>
                  <a:txBody>
                    <a:bodyPr/>
                    <a:lstStyle/>
                    <a:p>
                      <a:pPr algn="ctr"/>
                      <a:r>
                        <a:rPr lang="en-IN" dirty="0"/>
                        <a:t>ESP32 Wi-Fi only</a:t>
                      </a:r>
                    </a:p>
                  </a:txBody>
                  <a:tcPr/>
                </a:tc>
                <a:tc>
                  <a:txBody>
                    <a:bodyPr/>
                    <a:lstStyle/>
                    <a:p>
                      <a:pPr algn="ctr"/>
                      <a:r>
                        <a:rPr lang="en-US" dirty="0"/>
                        <a:t>Direct control from phone to underwater ESP32</a:t>
                      </a:r>
                      <a:endParaRPr lang="en-IN" dirty="0"/>
                    </a:p>
                  </a:txBody>
                  <a:tcPr/>
                </a:tc>
                <a:tc>
                  <a:txBody>
                    <a:bodyPr/>
                    <a:lstStyle/>
                    <a:p>
                      <a:pPr algn="ctr"/>
                      <a:r>
                        <a:rPr lang="en-IN" dirty="0"/>
                        <a:t>0 – 40 cm max</a:t>
                      </a:r>
                    </a:p>
                  </a:txBody>
                  <a:tcPr/>
                </a:tc>
                <a:extLst>
                  <a:ext uri="{0D108BD9-81ED-4DB2-BD59-A6C34878D82A}">
                    <a16:rowId xmlns:a16="http://schemas.microsoft.com/office/drawing/2014/main" val="3828715295"/>
                  </a:ext>
                </a:extLst>
              </a:tr>
              <a:tr h="1039074">
                <a:tc>
                  <a:txBody>
                    <a:bodyPr/>
                    <a:lstStyle/>
                    <a:p>
                      <a:pPr algn="ctr"/>
                      <a:r>
                        <a:rPr lang="en-IN" dirty="0"/>
                        <a:t>ESP32 with cables for power transfer</a:t>
                      </a:r>
                    </a:p>
                  </a:txBody>
                  <a:tcPr/>
                </a:tc>
                <a:tc>
                  <a:txBody>
                    <a:bodyPr/>
                    <a:lstStyle/>
                    <a:p>
                      <a:pPr algn="ctr"/>
                      <a:r>
                        <a:rPr lang="en-IN" dirty="0"/>
                        <a:t>Controlling ROV from ground  power source</a:t>
                      </a:r>
                    </a:p>
                  </a:txBody>
                  <a:tcPr/>
                </a:tc>
                <a:tc>
                  <a:txBody>
                    <a:bodyPr/>
                    <a:lstStyle/>
                    <a:p>
                      <a:pPr algn="ctr"/>
                      <a:r>
                        <a:rPr lang="en-IN" dirty="0"/>
                        <a:t>Up to 10 – 15m</a:t>
                      </a:r>
                    </a:p>
                    <a:p>
                      <a:pPr algn="ctr"/>
                      <a:r>
                        <a:rPr lang="en-IN" dirty="0"/>
                        <a:t>(Due to voltage drop issue)</a:t>
                      </a:r>
                    </a:p>
                  </a:txBody>
                  <a:tcPr/>
                </a:tc>
                <a:extLst>
                  <a:ext uri="{0D108BD9-81ED-4DB2-BD59-A6C34878D82A}">
                    <a16:rowId xmlns:a16="http://schemas.microsoft.com/office/drawing/2014/main" val="709099689"/>
                  </a:ext>
                </a:extLst>
              </a:tr>
              <a:tr h="1049363">
                <a:tc>
                  <a:txBody>
                    <a:bodyPr/>
                    <a:lstStyle/>
                    <a:p>
                      <a:pPr algn="ctr"/>
                      <a:r>
                        <a:rPr lang="en-IN" dirty="0"/>
                        <a:t>Tethered UART or Ethernet</a:t>
                      </a:r>
                    </a:p>
                  </a:txBody>
                  <a:tcPr/>
                </a:tc>
                <a:tc>
                  <a:txBody>
                    <a:bodyPr/>
                    <a:lstStyle/>
                    <a:p>
                      <a:pPr algn="ctr"/>
                      <a:r>
                        <a:rPr lang="en-IN" dirty="0"/>
                        <a:t>Transferring signal using ethernet cable with microcontroller</a:t>
                      </a:r>
                    </a:p>
                  </a:txBody>
                  <a:tcPr/>
                </a:tc>
                <a:tc>
                  <a:txBody>
                    <a:bodyPr/>
                    <a:lstStyle/>
                    <a:p>
                      <a:pPr algn="ctr"/>
                      <a:r>
                        <a:rPr lang="en-IN" dirty="0"/>
                        <a:t>100+ meters</a:t>
                      </a:r>
                    </a:p>
                  </a:txBody>
                  <a:tcPr/>
                </a:tc>
                <a:extLst>
                  <a:ext uri="{0D108BD9-81ED-4DB2-BD59-A6C34878D82A}">
                    <a16:rowId xmlns:a16="http://schemas.microsoft.com/office/drawing/2014/main" val="1774134809"/>
                  </a:ext>
                </a:extLst>
              </a:tr>
            </a:tbl>
          </a:graphicData>
        </a:graphic>
      </p:graphicFrame>
    </p:spTree>
    <p:extLst>
      <p:ext uri="{BB962C8B-B14F-4D97-AF65-F5344CB8AC3E}">
        <p14:creationId xmlns:p14="http://schemas.microsoft.com/office/powerpoint/2010/main" val="119983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B6AA-A6EC-F67A-7B01-92E367A844D2}"/>
              </a:ext>
            </a:extLst>
          </p:cNvPr>
          <p:cNvSpPr>
            <a:spLocks noGrp="1"/>
          </p:cNvSpPr>
          <p:nvPr>
            <p:ph type="title"/>
          </p:nvPr>
        </p:nvSpPr>
        <p:spPr>
          <a:xfrm>
            <a:off x="677334" y="609600"/>
            <a:ext cx="8596668" cy="707136"/>
          </a:xfrm>
        </p:spPr>
        <p:txBody>
          <a:bodyPr/>
          <a:lstStyle/>
          <a:p>
            <a:r>
              <a:rPr lang="en-IN" b="1" dirty="0">
                <a:solidFill>
                  <a:schemeClr val="accent1">
                    <a:lumMod val="75000"/>
                  </a:schemeClr>
                </a:solidFill>
              </a:rPr>
              <a:t>7. Testing of model:</a:t>
            </a:r>
            <a:endParaRPr lang="en-IN" dirty="0"/>
          </a:p>
        </p:txBody>
      </p:sp>
      <p:pic>
        <p:nvPicPr>
          <p:cNvPr id="4" name="WhatsApp Video 2025-07-22 at 21.25.52_0da70585">
            <a:hlinkClick r:id="" action="ppaction://media"/>
            <a:extLst>
              <a:ext uri="{FF2B5EF4-FFF2-40B4-BE49-F238E27FC236}">
                <a16:creationId xmlns:a16="http://schemas.microsoft.com/office/drawing/2014/main" id="{3E10D0E6-8D90-A670-3D95-FB1AED6B95B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0288" y="1399032"/>
            <a:ext cx="8919591" cy="4973408"/>
          </a:xfrm>
        </p:spPr>
      </p:pic>
    </p:spTree>
    <p:extLst>
      <p:ext uri="{BB962C8B-B14F-4D97-AF65-F5344CB8AC3E}">
        <p14:creationId xmlns:p14="http://schemas.microsoft.com/office/powerpoint/2010/main" val="9572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7317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26592"/>
          </a:xfrm>
        </p:spPr>
        <p:txBody>
          <a:bodyPr/>
          <a:lstStyle/>
          <a:p>
            <a:r>
              <a:rPr lang="en-IN" b="1" dirty="0">
                <a:solidFill>
                  <a:schemeClr val="accent1">
                    <a:lumMod val="75000"/>
                  </a:schemeClr>
                </a:solidFill>
              </a:rPr>
              <a:t>8. Applications of the ROV:</a:t>
            </a:r>
            <a:endParaRPr dirty="0"/>
          </a:p>
        </p:txBody>
      </p:sp>
      <p:sp>
        <p:nvSpPr>
          <p:cNvPr id="3" name="Content Placeholder 2"/>
          <p:cNvSpPr>
            <a:spLocks noGrp="1"/>
          </p:cNvSpPr>
          <p:nvPr>
            <p:ph idx="1"/>
          </p:nvPr>
        </p:nvSpPr>
        <p:spPr>
          <a:xfrm>
            <a:off x="503598" y="1621093"/>
            <a:ext cx="7506546" cy="3880773"/>
          </a:xfrm>
        </p:spPr>
        <p:txBody>
          <a:bodyPr>
            <a:normAutofit lnSpcReduction="10000"/>
          </a:bodyPr>
          <a:lstStyle/>
          <a:p>
            <a:pPr lvl="1" algn="just">
              <a:buFont typeface="Wingdings" panose="05000000000000000000" pitchFamily="2" charset="2"/>
              <a:buChar char="q"/>
            </a:pPr>
            <a:r>
              <a:rPr lang="en-US" b="1" dirty="0"/>
              <a:t>Underwater Inspection and Exploration in Shallow Waters</a:t>
            </a:r>
          </a:p>
          <a:p>
            <a:pPr marL="457200" lvl="1" indent="0" algn="just">
              <a:buNone/>
            </a:pPr>
            <a:r>
              <a:rPr lang="en-US" dirty="0"/>
              <a:t>	Explore underwater environments where human access is difficult, 	risky, or not 	feasible—such as narrow pipelines, submerged 	structures.</a:t>
            </a:r>
          </a:p>
          <a:p>
            <a:pPr lvl="1" algn="just">
              <a:buFont typeface="Wingdings" panose="05000000000000000000" pitchFamily="2" charset="2"/>
              <a:buChar char="q"/>
            </a:pPr>
            <a:r>
              <a:rPr lang="en-US" b="1" dirty="0"/>
              <a:t>Educational Tool for Robotics, Hydrodynamics, and Sensor Integration</a:t>
            </a:r>
          </a:p>
          <a:p>
            <a:pPr marL="457200" lvl="1" indent="0" algn="just">
              <a:buNone/>
            </a:pPr>
            <a:r>
              <a:rPr lang="en-US" dirty="0"/>
              <a:t>	How motors, controllers, and electronic components work together in 	real-time.</a:t>
            </a:r>
          </a:p>
          <a:p>
            <a:pPr marL="457200" lvl="1" indent="0" algn="just">
              <a:buNone/>
            </a:pPr>
            <a:r>
              <a:rPr lang="en-US" dirty="0"/>
              <a:t>	How buoyancy, drag, and fluid forces affect movement and stability 	underwater.</a:t>
            </a:r>
          </a:p>
          <a:p>
            <a:pPr lvl="1" algn="just">
              <a:buFont typeface="Wingdings" panose="05000000000000000000" pitchFamily="2" charset="2"/>
              <a:buChar char="q"/>
            </a:pPr>
            <a:r>
              <a:rPr lang="en-US" b="1" dirty="0"/>
              <a:t>Environmental Monitoring in Ponds, Tanks, and Rivers</a:t>
            </a:r>
          </a:p>
          <a:p>
            <a:pPr marL="914400" lvl="2" indent="0" algn="just">
              <a:buNone/>
            </a:pPr>
            <a:r>
              <a:rPr lang="en-US" sz="1600" dirty="0"/>
              <a:t>Studying fish populations and aquatic vegetation.</a:t>
            </a:r>
          </a:p>
          <a:p>
            <a:pPr marL="914400" lvl="2" indent="0" algn="just">
              <a:buNone/>
            </a:pPr>
            <a:r>
              <a:rPr lang="en-US" sz="1600" dirty="0"/>
              <a:t>Inspecting water quality in polluted areas.</a:t>
            </a:r>
            <a:endParaRPr lang="en-IN" sz="1600" dirty="0"/>
          </a:p>
        </p:txBody>
      </p:sp>
      <p:pic>
        <p:nvPicPr>
          <p:cNvPr id="17" name="Picture 16">
            <a:extLst>
              <a:ext uri="{FF2B5EF4-FFF2-40B4-BE49-F238E27FC236}">
                <a16:creationId xmlns:a16="http://schemas.microsoft.com/office/drawing/2014/main" id="{9956633D-18AA-5C05-743E-DD89FB51F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440" y="3667738"/>
            <a:ext cx="3595962" cy="2022729"/>
          </a:xfrm>
          <a:prstGeom prst="rect">
            <a:avLst/>
          </a:prstGeom>
        </p:spPr>
      </p:pic>
      <p:sp>
        <p:nvSpPr>
          <p:cNvPr id="18" name="TextBox 17">
            <a:extLst>
              <a:ext uri="{FF2B5EF4-FFF2-40B4-BE49-F238E27FC236}">
                <a16:creationId xmlns:a16="http://schemas.microsoft.com/office/drawing/2014/main" id="{8FF4CCE2-60A1-9143-01AA-46DB666CF611}"/>
              </a:ext>
            </a:extLst>
          </p:cNvPr>
          <p:cNvSpPr txBox="1"/>
          <p:nvPr/>
        </p:nvSpPr>
        <p:spPr>
          <a:xfrm>
            <a:off x="6832152" y="5879068"/>
            <a:ext cx="5208147" cy="369332"/>
          </a:xfrm>
          <a:prstGeom prst="rect">
            <a:avLst/>
          </a:prstGeom>
          <a:noFill/>
        </p:spPr>
        <p:txBody>
          <a:bodyPr wrap="square">
            <a:spAutoFit/>
          </a:bodyPr>
          <a:lstStyle/>
          <a:p>
            <a:pPr algn="ctr">
              <a:buNone/>
            </a:pPr>
            <a:r>
              <a:rPr lang="en-IN" b="0" i="1" dirty="0">
                <a:solidFill>
                  <a:srgbClr val="333E48"/>
                </a:solidFill>
                <a:effectLst/>
                <a:latin typeface="Inter"/>
              </a:rPr>
              <a:t>A robot exploring inside the  water filled mine.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1">
                    <a:lumMod val="75000"/>
                  </a:schemeClr>
                </a:solidFill>
              </a:rPr>
              <a:t>9. Future Improvements:</a:t>
            </a:r>
            <a:endParaRPr dirty="0"/>
          </a:p>
        </p:txBody>
      </p:sp>
      <p:sp>
        <p:nvSpPr>
          <p:cNvPr id="3" name="Content Placeholder 2"/>
          <p:cNvSpPr>
            <a:spLocks noGrp="1"/>
          </p:cNvSpPr>
          <p:nvPr>
            <p:ph idx="1"/>
          </p:nvPr>
        </p:nvSpPr>
        <p:spPr>
          <a:xfrm>
            <a:off x="677334" y="2160589"/>
            <a:ext cx="6683586" cy="3880773"/>
          </a:xfrm>
        </p:spPr>
        <p:txBody>
          <a:bodyPr/>
          <a:lstStyle/>
          <a:p>
            <a:r>
              <a:rPr lang="en-US" dirty="0"/>
              <a:t>Add waterproof underwater camera for live underwater video streaming.</a:t>
            </a:r>
          </a:p>
          <a:p>
            <a:r>
              <a:rPr lang="en-US" dirty="0"/>
              <a:t>Improve waterproofing of electrical components.</a:t>
            </a:r>
          </a:p>
          <a:p>
            <a:r>
              <a:rPr lang="en-US" dirty="0"/>
              <a:t>Increase depth range with more robust pressure sensors.</a:t>
            </a:r>
          </a:p>
          <a:p>
            <a:pPr algn="just"/>
            <a:r>
              <a:rPr lang="en-US" dirty="0"/>
              <a:t>Holding Grippers:</a:t>
            </a:r>
          </a:p>
          <a:p>
            <a:pPr marL="0" indent="0" algn="just">
              <a:buNone/>
            </a:pPr>
            <a:r>
              <a:rPr lang="en-US" dirty="0"/>
              <a:t>	We will attach a soft robotic gripper to hold and uplift any underwater 	object. Which can be operate by using hydraulic pressure mechanism</a:t>
            </a:r>
          </a:p>
        </p:txBody>
      </p:sp>
      <p:pic>
        <p:nvPicPr>
          <p:cNvPr id="4" name="Content Placeholder 4">
            <a:extLst>
              <a:ext uri="{FF2B5EF4-FFF2-40B4-BE49-F238E27FC236}">
                <a16:creationId xmlns:a16="http://schemas.microsoft.com/office/drawing/2014/main" id="{83463505-4605-0006-A395-17BB3ACE6AE6}"/>
              </a:ext>
            </a:extLst>
          </p:cNvPr>
          <p:cNvPicPr>
            <a:picLocks noChangeAspect="1"/>
          </p:cNvPicPr>
          <p:nvPr/>
        </p:nvPicPr>
        <p:blipFill>
          <a:blip r:embed="rId2">
            <a:extLst>
              <a:ext uri="{28A0092B-C50C-407E-A947-70E740481C1C}">
                <a14:useLocalDpi xmlns:a14="http://schemas.microsoft.com/office/drawing/2010/main" val="0"/>
              </a:ext>
            </a:extLst>
          </a:blip>
          <a:srcRect r="7984"/>
          <a:stretch>
            <a:fillRect/>
          </a:stretch>
        </p:blipFill>
        <p:spPr>
          <a:xfrm>
            <a:off x="7430289" y="3557975"/>
            <a:ext cx="4566639" cy="2739252"/>
          </a:xfrm>
          <a:prstGeom prst="rect">
            <a:avLst/>
          </a:prstGeom>
        </p:spPr>
      </p:pic>
      <p:pic>
        <p:nvPicPr>
          <p:cNvPr id="6" name="Picture 5">
            <a:extLst>
              <a:ext uri="{FF2B5EF4-FFF2-40B4-BE49-F238E27FC236}">
                <a16:creationId xmlns:a16="http://schemas.microsoft.com/office/drawing/2014/main" id="{33838399-8404-6BEB-ECAA-4D42AC0A1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841" y="892027"/>
            <a:ext cx="2611491" cy="24079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668DB-87BE-9EFA-87D3-3C56C196C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1DC42-7265-224B-18E4-93F610390732}"/>
              </a:ext>
            </a:extLst>
          </p:cNvPr>
          <p:cNvSpPr>
            <a:spLocks noGrp="1"/>
          </p:cNvSpPr>
          <p:nvPr>
            <p:ph type="title"/>
          </p:nvPr>
        </p:nvSpPr>
        <p:spPr/>
        <p:txBody>
          <a:bodyPr/>
          <a:lstStyle/>
          <a:p>
            <a:r>
              <a:rPr lang="en-IN" b="1" dirty="0">
                <a:solidFill>
                  <a:schemeClr val="accent1">
                    <a:lumMod val="75000"/>
                  </a:schemeClr>
                </a:solidFill>
              </a:rPr>
              <a:t>10. References</a:t>
            </a:r>
            <a:endParaRPr dirty="0"/>
          </a:p>
        </p:txBody>
      </p:sp>
      <p:sp>
        <p:nvSpPr>
          <p:cNvPr id="3" name="Content Placeholder 2">
            <a:extLst>
              <a:ext uri="{FF2B5EF4-FFF2-40B4-BE49-F238E27FC236}">
                <a16:creationId xmlns:a16="http://schemas.microsoft.com/office/drawing/2014/main" id="{1EFB7A59-6CA8-B519-D6C2-C7E11A817A78}"/>
              </a:ext>
            </a:extLst>
          </p:cNvPr>
          <p:cNvSpPr>
            <a:spLocks noGrp="1"/>
          </p:cNvSpPr>
          <p:nvPr>
            <p:ph idx="1"/>
          </p:nvPr>
        </p:nvSpPr>
        <p:spPr>
          <a:xfrm>
            <a:off x="677334" y="1794829"/>
            <a:ext cx="6683586" cy="3880773"/>
          </a:xfrm>
        </p:spPr>
        <p:txBody>
          <a:bodyPr>
            <a:normAutofit/>
          </a:bodyPr>
          <a:lstStyle/>
          <a:p>
            <a:r>
              <a:rPr lang="en-IN" sz="2400" dirty="0"/>
              <a:t>MIT SeaPerch programme: </a:t>
            </a:r>
            <a:r>
              <a:rPr lang="en-US" sz="2400" dirty="0"/>
              <a:t>SeaPerch is an underwater robotics program that started at MIT Sea Grant in 2003</a:t>
            </a:r>
            <a:r>
              <a:rPr lang="en-IN" sz="2400" dirty="0"/>
              <a:t> 			</a:t>
            </a:r>
            <a:r>
              <a:rPr lang="en-IN" sz="2400" dirty="0">
                <a:hlinkClick r:id="rId2"/>
              </a:rPr>
              <a:t>https://seagrant.mit.edu/seaperch2/</a:t>
            </a:r>
            <a:endParaRPr lang="en-IN" sz="2400" dirty="0"/>
          </a:p>
          <a:p>
            <a:r>
              <a:rPr lang="en-IN" sz="2400" dirty="0"/>
              <a:t>Blue Robotics: Blue robotics is underwater robots making company which has made several underwater ROV for marine exploration.</a:t>
            </a:r>
          </a:p>
          <a:p>
            <a:pPr marL="914400" lvl="2" indent="0">
              <a:buNone/>
            </a:pPr>
            <a:r>
              <a:rPr lang="en-IN" sz="2400" dirty="0">
                <a:hlinkClick r:id="rId3"/>
              </a:rPr>
              <a:t>https://bluerobotics.com/</a:t>
            </a:r>
            <a:endParaRPr lang="en-IN" sz="2400" dirty="0"/>
          </a:p>
          <a:p>
            <a:pPr lvl="2"/>
            <a:endParaRPr lang="en-IN" sz="1800" dirty="0"/>
          </a:p>
        </p:txBody>
      </p:sp>
      <p:pic>
        <p:nvPicPr>
          <p:cNvPr id="7" name="Picture 6">
            <a:extLst>
              <a:ext uri="{FF2B5EF4-FFF2-40B4-BE49-F238E27FC236}">
                <a16:creationId xmlns:a16="http://schemas.microsoft.com/office/drawing/2014/main" id="{F959ED89-8FBB-BB0C-BDE6-223BE40A2AAE}"/>
              </a:ext>
            </a:extLst>
          </p:cNvPr>
          <p:cNvPicPr>
            <a:picLocks noChangeAspect="1"/>
          </p:cNvPicPr>
          <p:nvPr/>
        </p:nvPicPr>
        <p:blipFill>
          <a:blip r:embed="rId4"/>
          <a:stretch>
            <a:fillRect/>
          </a:stretch>
        </p:blipFill>
        <p:spPr>
          <a:xfrm>
            <a:off x="7808661" y="3735215"/>
            <a:ext cx="3137643" cy="2822701"/>
          </a:xfrm>
          <a:prstGeom prst="rect">
            <a:avLst/>
          </a:prstGeom>
        </p:spPr>
      </p:pic>
      <p:pic>
        <p:nvPicPr>
          <p:cNvPr id="9" name="Picture 8">
            <a:extLst>
              <a:ext uri="{FF2B5EF4-FFF2-40B4-BE49-F238E27FC236}">
                <a16:creationId xmlns:a16="http://schemas.microsoft.com/office/drawing/2014/main" id="{913E9969-8195-14A1-CA6B-412D763BAEBB}"/>
              </a:ext>
            </a:extLst>
          </p:cNvPr>
          <p:cNvPicPr>
            <a:picLocks noChangeAspect="1"/>
          </p:cNvPicPr>
          <p:nvPr/>
        </p:nvPicPr>
        <p:blipFill>
          <a:blip r:embed="rId5"/>
          <a:stretch>
            <a:fillRect/>
          </a:stretch>
        </p:blipFill>
        <p:spPr>
          <a:xfrm>
            <a:off x="7808661" y="665271"/>
            <a:ext cx="3137643" cy="2530258"/>
          </a:xfrm>
          <a:prstGeom prst="rect">
            <a:avLst/>
          </a:prstGeom>
        </p:spPr>
      </p:pic>
    </p:spTree>
    <p:extLst>
      <p:ext uri="{BB962C8B-B14F-4D97-AF65-F5344CB8AC3E}">
        <p14:creationId xmlns:p14="http://schemas.microsoft.com/office/powerpoint/2010/main" val="3055929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72BD-77AD-82A6-9F9F-99FFDE1987A7}"/>
              </a:ext>
            </a:extLst>
          </p:cNvPr>
          <p:cNvSpPr>
            <a:spLocks noGrp="1"/>
          </p:cNvSpPr>
          <p:nvPr>
            <p:ph type="title"/>
          </p:nvPr>
        </p:nvSpPr>
        <p:spPr>
          <a:xfrm>
            <a:off x="1299126" y="2612136"/>
            <a:ext cx="8596668" cy="1575816"/>
          </a:xfrm>
        </p:spPr>
        <p:txBody>
          <a:bodyPr>
            <a:normAutofit/>
          </a:bodyPr>
          <a:lstStyle/>
          <a:p>
            <a:pPr algn="ctr"/>
            <a:r>
              <a:rPr lang="en-IN" sz="8800" dirty="0"/>
              <a:t>Thank You</a:t>
            </a:r>
          </a:p>
        </p:txBody>
      </p:sp>
    </p:spTree>
    <p:extLst>
      <p:ext uri="{BB962C8B-B14F-4D97-AF65-F5344CB8AC3E}">
        <p14:creationId xmlns:p14="http://schemas.microsoft.com/office/powerpoint/2010/main" val="400677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17448"/>
          </a:xfrm>
        </p:spPr>
        <p:txBody>
          <a:bodyPr/>
          <a:lstStyle/>
          <a:p>
            <a:r>
              <a:rPr lang="en-IN" b="1" dirty="0">
                <a:solidFill>
                  <a:schemeClr val="accent1">
                    <a:lumMod val="75000"/>
                  </a:schemeClr>
                </a:solidFill>
              </a:rPr>
              <a:t>Introduction:</a:t>
            </a:r>
            <a:endParaRPr dirty="0"/>
          </a:p>
        </p:txBody>
      </p:sp>
      <p:sp>
        <p:nvSpPr>
          <p:cNvPr id="3" name="Content Placeholder 2"/>
          <p:cNvSpPr>
            <a:spLocks noGrp="1"/>
          </p:cNvSpPr>
          <p:nvPr>
            <p:ph idx="1"/>
          </p:nvPr>
        </p:nvSpPr>
        <p:spPr>
          <a:xfrm>
            <a:off x="613326" y="1653205"/>
            <a:ext cx="6464130" cy="3880773"/>
          </a:xfrm>
        </p:spPr>
        <p:txBody>
          <a:bodyPr/>
          <a:lstStyle/>
          <a:p>
            <a:r>
              <a:rPr dirty="0"/>
              <a:t>Underwater exploration and data collection are essential in environmental monitoring, research, and inspection tasks. However, most available Remotely Operated Vehicles (ROVs) are expensive, complex, and not suitable for beginners or educational purposes.</a:t>
            </a:r>
          </a:p>
          <a:p>
            <a:endParaRPr dirty="0"/>
          </a:p>
          <a:p>
            <a:r>
              <a:rPr dirty="0"/>
              <a:t>This project aims to design and develop a low-cost, modular, and Wi-Fi-controlled underwater ROV that can be easily built, operated, and maintained. The proposed ROV offers basic navigation, depth sensing, and stability suitable for shallow-water applications.</a:t>
            </a:r>
          </a:p>
        </p:txBody>
      </p:sp>
      <p:pic>
        <p:nvPicPr>
          <p:cNvPr id="5" name="Picture 4">
            <a:extLst>
              <a:ext uri="{FF2B5EF4-FFF2-40B4-BE49-F238E27FC236}">
                <a16:creationId xmlns:a16="http://schemas.microsoft.com/office/drawing/2014/main" id="{B2262F55-7D6B-403F-DA1C-B32595720E63}"/>
              </a:ext>
            </a:extLst>
          </p:cNvPr>
          <p:cNvPicPr>
            <a:picLocks noChangeAspect="1"/>
          </p:cNvPicPr>
          <p:nvPr/>
        </p:nvPicPr>
        <p:blipFill>
          <a:blip r:embed="rId2">
            <a:extLst>
              <a:ext uri="{28A0092B-C50C-407E-A947-70E740481C1C}">
                <a14:useLocalDpi xmlns:a14="http://schemas.microsoft.com/office/drawing/2010/main" val="0"/>
              </a:ext>
            </a:extLst>
          </a:blip>
          <a:srcRect l="1390"/>
          <a:stretch>
            <a:fillRect/>
          </a:stretch>
        </p:blipFill>
        <p:spPr>
          <a:xfrm>
            <a:off x="7205472" y="1375980"/>
            <a:ext cx="4538871" cy="44352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C4A35-52C0-31B4-B3F1-6B52FC3D7C5D}"/>
              </a:ext>
            </a:extLst>
          </p:cNvPr>
          <p:cNvSpPr>
            <a:spLocks noGrp="1"/>
          </p:cNvSpPr>
          <p:nvPr>
            <p:ph type="title"/>
          </p:nvPr>
        </p:nvSpPr>
        <p:spPr>
          <a:xfrm>
            <a:off x="677334" y="609600"/>
            <a:ext cx="8596668" cy="762000"/>
          </a:xfrm>
        </p:spPr>
        <p:txBody>
          <a:bodyPr/>
          <a:lstStyle/>
          <a:p>
            <a:r>
              <a:rPr lang="en-IN" b="1" dirty="0">
                <a:solidFill>
                  <a:schemeClr val="accent1">
                    <a:lumMod val="75000"/>
                  </a:schemeClr>
                </a:solidFill>
              </a:rPr>
              <a:t>1.1 Modelling of ROV</a:t>
            </a:r>
            <a:endParaRPr lang="en-IN" dirty="0"/>
          </a:p>
        </p:txBody>
      </p:sp>
      <p:pic>
        <p:nvPicPr>
          <p:cNvPr id="5" name="Content Placeholder 4">
            <a:extLst>
              <a:ext uri="{FF2B5EF4-FFF2-40B4-BE49-F238E27FC236}">
                <a16:creationId xmlns:a16="http://schemas.microsoft.com/office/drawing/2014/main" id="{4EBBBD15-A3AD-23AC-D9CE-9766ABDFD0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4210" y="2917121"/>
            <a:ext cx="3979333" cy="3228026"/>
          </a:xfrm>
        </p:spPr>
      </p:pic>
      <p:sp>
        <p:nvSpPr>
          <p:cNvPr id="4" name="Rectangle 2">
            <a:extLst>
              <a:ext uri="{FF2B5EF4-FFF2-40B4-BE49-F238E27FC236}">
                <a16:creationId xmlns:a16="http://schemas.microsoft.com/office/drawing/2014/main" id="{0D025C63-D60F-C546-D03D-C963934D7D98}"/>
              </a:ext>
            </a:extLst>
          </p:cNvPr>
          <p:cNvSpPr>
            <a:spLocks noChangeArrowheads="1"/>
          </p:cNvSpPr>
          <p:nvPr/>
        </p:nvSpPr>
        <p:spPr bwMode="auto">
          <a:xfrm>
            <a:off x="1178561" y="1439793"/>
            <a:ext cx="960119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defTabSz="914400" eaLnBrk="0" fontAlgn="base" hangingPunct="0">
              <a:spcBef>
                <a:spcPct val="0"/>
              </a:spcBef>
              <a:spcAft>
                <a:spcPct val="0"/>
              </a:spcAft>
              <a:buFont typeface="Wingdings" panose="05000000000000000000" pitchFamily="2" charset="2"/>
              <a:buChar char="q"/>
            </a:pPr>
            <a:r>
              <a:rPr kumimoji="0" lang="en-US" altLang="en-US" b="0" i="0" u="none" strike="noStrike" cap="none" normalizeH="0" baseline="0" dirty="0">
                <a:ln>
                  <a:noFill/>
                </a:ln>
                <a:solidFill>
                  <a:schemeClr val="tx1"/>
                </a:solidFill>
                <a:effectLst/>
                <a:latin typeface="Arial" panose="020B0604020202020204" pitchFamily="34" charset="0"/>
              </a:rPr>
              <a:t>The frame of the ROV is constructed using ¾ inch PVC pipes and compatible fitting connectors.</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PVC is chosen due to its lightweight, water resistance, and ease of assembly.</a:t>
            </a: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The frame ensures structural integrity while maintaining a compact and hydrodynamic profile.</a:t>
            </a:r>
          </a:p>
        </p:txBody>
      </p:sp>
      <p:pic>
        <p:nvPicPr>
          <p:cNvPr id="8" name="Picture 7">
            <a:extLst>
              <a:ext uri="{FF2B5EF4-FFF2-40B4-BE49-F238E27FC236}">
                <a16:creationId xmlns:a16="http://schemas.microsoft.com/office/drawing/2014/main" id="{2ED22658-C83C-D00B-79F7-F4E9DECB9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561" y="2917121"/>
            <a:ext cx="4785540" cy="3382667"/>
          </a:xfrm>
          <a:prstGeom prst="rect">
            <a:avLst/>
          </a:prstGeom>
        </p:spPr>
      </p:pic>
      <p:sp>
        <p:nvSpPr>
          <p:cNvPr id="10" name="TextBox 9">
            <a:extLst>
              <a:ext uri="{FF2B5EF4-FFF2-40B4-BE49-F238E27FC236}">
                <a16:creationId xmlns:a16="http://schemas.microsoft.com/office/drawing/2014/main" id="{F6F9BB18-89E3-DECD-9EFF-868320DBECAE}"/>
              </a:ext>
            </a:extLst>
          </p:cNvPr>
          <p:cNvSpPr txBox="1"/>
          <p:nvPr/>
        </p:nvSpPr>
        <p:spPr>
          <a:xfrm>
            <a:off x="6607691" y="6145147"/>
            <a:ext cx="3812370" cy="369332"/>
          </a:xfrm>
          <a:prstGeom prst="rect">
            <a:avLst/>
          </a:prstGeom>
          <a:noFill/>
        </p:spPr>
        <p:txBody>
          <a:bodyPr wrap="square">
            <a:spAutoFit/>
          </a:bodyPr>
          <a:lstStyle/>
          <a:p>
            <a:pPr algn="ctr">
              <a:buNone/>
            </a:pPr>
            <a:r>
              <a:rPr lang="en-IN" b="0" i="1" dirty="0">
                <a:solidFill>
                  <a:srgbClr val="333E48"/>
                </a:solidFill>
                <a:effectLst/>
                <a:latin typeface="Inter"/>
              </a:rPr>
              <a:t>Dim</a:t>
            </a:r>
            <a:r>
              <a:rPr lang="en-IN" i="1" dirty="0">
                <a:solidFill>
                  <a:srgbClr val="333E48"/>
                </a:solidFill>
                <a:latin typeface="Inter"/>
              </a:rPr>
              <a:t>ensions of pipes in inches.</a:t>
            </a:r>
            <a:endParaRPr lang="en-IN" b="0" i="1" dirty="0">
              <a:solidFill>
                <a:srgbClr val="333E48"/>
              </a:solidFill>
              <a:effectLst/>
              <a:latin typeface="Inter"/>
            </a:endParaRPr>
          </a:p>
        </p:txBody>
      </p:sp>
      <p:sp>
        <p:nvSpPr>
          <p:cNvPr id="11" name="TextBox 10">
            <a:extLst>
              <a:ext uri="{FF2B5EF4-FFF2-40B4-BE49-F238E27FC236}">
                <a16:creationId xmlns:a16="http://schemas.microsoft.com/office/drawing/2014/main" id="{5EA6F85F-0207-9D2E-FFF1-95CCFCE2FC2D}"/>
              </a:ext>
            </a:extLst>
          </p:cNvPr>
          <p:cNvSpPr txBox="1"/>
          <p:nvPr/>
        </p:nvSpPr>
        <p:spPr>
          <a:xfrm>
            <a:off x="1468763" y="6115122"/>
            <a:ext cx="3812370" cy="369332"/>
          </a:xfrm>
          <a:prstGeom prst="rect">
            <a:avLst/>
          </a:prstGeom>
          <a:noFill/>
        </p:spPr>
        <p:txBody>
          <a:bodyPr wrap="square">
            <a:spAutoFit/>
          </a:bodyPr>
          <a:lstStyle/>
          <a:p>
            <a:pPr algn="ctr">
              <a:buNone/>
            </a:pPr>
            <a:r>
              <a:rPr lang="en-IN" i="1" dirty="0">
                <a:solidFill>
                  <a:srgbClr val="333E48"/>
                </a:solidFill>
                <a:latin typeface="Inter"/>
              </a:rPr>
              <a:t>SolidWorks model of ROV-1</a:t>
            </a:r>
            <a:endParaRPr lang="en-IN" b="0" i="1" dirty="0">
              <a:solidFill>
                <a:srgbClr val="333E48"/>
              </a:solidFill>
              <a:effectLst/>
              <a:latin typeface="Inter"/>
            </a:endParaRPr>
          </a:p>
        </p:txBody>
      </p:sp>
    </p:spTree>
    <p:extLst>
      <p:ext uri="{BB962C8B-B14F-4D97-AF65-F5344CB8AC3E}">
        <p14:creationId xmlns:p14="http://schemas.microsoft.com/office/powerpoint/2010/main" val="1947093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E632-3D03-9E63-0350-FF4F152B1C44}"/>
              </a:ext>
            </a:extLst>
          </p:cNvPr>
          <p:cNvSpPr>
            <a:spLocks noGrp="1"/>
          </p:cNvSpPr>
          <p:nvPr>
            <p:ph type="title"/>
          </p:nvPr>
        </p:nvSpPr>
        <p:spPr>
          <a:xfrm>
            <a:off x="677334" y="609600"/>
            <a:ext cx="8596668" cy="782320"/>
          </a:xfrm>
        </p:spPr>
        <p:txBody>
          <a:bodyPr/>
          <a:lstStyle/>
          <a:p>
            <a:r>
              <a:rPr lang="en-IN" b="1" dirty="0">
                <a:solidFill>
                  <a:schemeClr val="accent1">
                    <a:lumMod val="75000"/>
                  </a:schemeClr>
                </a:solidFill>
              </a:rPr>
              <a:t>1.2 Model-2 with BLDC motors</a:t>
            </a:r>
            <a:endParaRPr lang="en-IN" dirty="0"/>
          </a:p>
        </p:txBody>
      </p:sp>
      <p:pic>
        <p:nvPicPr>
          <p:cNvPr id="5" name="Content Placeholder 4">
            <a:extLst>
              <a:ext uri="{FF2B5EF4-FFF2-40B4-BE49-F238E27FC236}">
                <a16:creationId xmlns:a16="http://schemas.microsoft.com/office/drawing/2014/main" id="{C68A66F4-BB68-D897-3A41-1080EDAB7B44}"/>
              </a:ext>
            </a:extLst>
          </p:cNvPr>
          <p:cNvPicPr>
            <a:picLocks noGrp="1" noChangeAspect="1"/>
          </p:cNvPicPr>
          <p:nvPr>
            <p:ph idx="1"/>
          </p:nvPr>
        </p:nvPicPr>
        <p:blipFill>
          <a:blip r:embed="rId2"/>
          <a:stretch>
            <a:fillRect/>
          </a:stretch>
        </p:blipFill>
        <p:spPr>
          <a:xfrm>
            <a:off x="98681" y="2008188"/>
            <a:ext cx="4511876" cy="3881437"/>
          </a:xfrm>
          <a:prstGeom prst="rect">
            <a:avLst/>
          </a:prstGeom>
        </p:spPr>
      </p:pic>
      <p:sp>
        <p:nvSpPr>
          <p:cNvPr id="6" name="TextBox 5">
            <a:extLst>
              <a:ext uri="{FF2B5EF4-FFF2-40B4-BE49-F238E27FC236}">
                <a16:creationId xmlns:a16="http://schemas.microsoft.com/office/drawing/2014/main" id="{2AA902CA-3D08-2EAC-6781-F003F008A718}"/>
              </a:ext>
            </a:extLst>
          </p:cNvPr>
          <p:cNvSpPr txBox="1"/>
          <p:nvPr/>
        </p:nvSpPr>
        <p:spPr>
          <a:xfrm>
            <a:off x="448434" y="5937127"/>
            <a:ext cx="3812370" cy="369332"/>
          </a:xfrm>
          <a:prstGeom prst="rect">
            <a:avLst/>
          </a:prstGeom>
          <a:noFill/>
        </p:spPr>
        <p:txBody>
          <a:bodyPr wrap="square">
            <a:spAutoFit/>
          </a:bodyPr>
          <a:lstStyle/>
          <a:p>
            <a:pPr algn="ctr">
              <a:buNone/>
            </a:pPr>
            <a:r>
              <a:rPr lang="en-IN" i="1" dirty="0">
                <a:solidFill>
                  <a:srgbClr val="333E48"/>
                </a:solidFill>
                <a:latin typeface="Inter"/>
              </a:rPr>
              <a:t>SolidWorks model of ROV-2</a:t>
            </a:r>
            <a:endParaRPr lang="en-IN" b="0" i="1" dirty="0">
              <a:solidFill>
                <a:srgbClr val="333E48"/>
              </a:solidFill>
              <a:effectLst/>
              <a:latin typeface="Inter"/>
            </a:endParaRPr>
          </a:p>
        </p:txBody>
      </p:sp>
      <p:pic>
        <p:nvPicPr>
          <p:cNvPr id="8" name="Picture 7">
            <a:extLst>
              <a:ext uri="{FF2B5EF4-FFF2-40B4-BE49-F238E27FC236}">
                <a16:creationId xmlns:a16="http://schemas.microsoft.com/office/drawing/2014/main" id="{925926D9-AD3A-5458-B33A-E44BFD22BDC1}"/>
              </a:ext>
            </a:extLst>
          </p:cNvPr>
          <p:cNvPicPr>
            <a:picLocks noChangeAspect="1"/>
          </p:cNvPicPr>
          <p:nvPr/>
        </p:nvPicPr>
        <p:blipFill>
          <a:blip r:embed="rId3"/>
          <a:stretch>
            <a:fillRect/>
          </a:stretch>
        </p:blipFill>
        <p:spPr>
          <a:xfrm>
            <a:off x="4975187" y="3317749"/>
            <a:ext cx="2606258" cy="2430021"/>
          </a:xfrm>
          <a:prstGeom prst="rect">
            <a:avLst/>
          </a:prstGeom>
        </p:spPr>
      </p:pic>
      <p:sp>
        <p:nvSpPr>
          <p:cNvPr id="9" name="TextBox 8">
            <a:extLst>
              <a:ext uri="{FF2B5EF4-FFF2-40B4-BE49-F238E27FC236}">
                <a16:creationId xmlns:a16="http://schemas.microsoft.com/office/drawing/2014/main" id="{3F8D9AD0-2388-6C1A-9FF1-5EFB28637E56}"/>
              </a:ext>
            </a:extLst>
          </p:cNvPr>
          <p:cNvSpPr txBox="1"/>
          <p:nvPr/>
        </p:nvSpPr>
        <p:spPr>
          <a:xfrm>
            <a:off x="5133881" y="5947410"/>
            <a:ext cx="2326640" cy="369332"/>
          </a:xfrm>
          <a:prstGeom prst="rect">
            <a:avLst/>
          </a:prstGeom>
          <a:noFill/>
        </p:spPr>
        <p:txBody>
          <a:bodyPr wrap="square" rtlCol="0">
            <a:spAutoFit/>
          </a:bodyPr>
          <a:lstStyle/>
          <a:p>
            <a:r>
              <a:rPr lang="en-IN" dirty="0"/>
              <a:t>BLDC motor holder</a:t>
            </a:r>
          </a:p>
        </p:txBody>
      </p:sp>
      <p:sp>
        <p:nvSpPr>
          <p:cNvPr id="10" name="TextBox 9">
            <a:extLst>
              <a:ext uri="{FF2B5EF4-FFF2-40B4-BE49-F238E27FC236}">
                <a16:creationId xmlns:a16="http://schemas.microsoft.com/office/drawing/2014/main" id="{CF32E2F6-B006-23DB-FE98-D45B16F4C09E}"/>
              </a:ext>
            </a:extLst>
          </p:cNvPr>
          <p:cNvSpPr txBox="1"/>
          <p:nvPr/>
        </p:nvSpPr>
        <p:spPr>
          <a:xfrm>
            <a:off x="4837707" y="1612944"/>
            <a:ext cx="4511876" cy="1477328"/>
          </a:xfrm>
          <a:prstGeom prst="rect">
            <a:avLst/>
          </a:prstGeom>
          <a:noFill/>
        </p:spPr>
        <p:txBody>
          <a:bodyPr wrap="square" rtlCol="0">
            <a:spAutoFit/>
          </a:bodyPr>
          <a:lstStyle/>
          <a:p>
            <a:r>
              <a:rPr lang="en-IN" dirty="0"/>
              <a:t>In the second model, we used A2212 11.1v BLDC motor.</a:t>
            </a:r>
          </a:p>
          <a:p>
            <a:r>
              <a:rPr lang="en-IN" dirty="0"/>
              <a:t>It one motor has power rating of 100W which is 5 times more than the RS385 DC motor with 20W</a:t>
            </a:r>
          </a:p>
        </p:txBody>
      </p:sp>
      <p:pic>
        <p:nvPicPr>
          <p:cNvPr id="14" name="Picture 13">
            <a:extLst>
              <a:ext uri="{FF2B5EF4-FFF2-40B4-BE49-F238E27FC236}">
                <a16:creationId xmlns:a16="http://schemas.microsoft.com/office/drawing/2014/main" id="{7B651F47-F6C6-00F7-1F35-EA47642AF25A}"/>
              </a:ext>
            </a:extLst>
          </p:cNvPr>
          <p:cNvPicPr>
            <a:picLocks noChangeAspect="1"/>
          </p:cNvPicPr>
          <p:nvPr/>
        </p:nvPicPr>
        <p:blipFill>
          <a:blip r:embed="rId4"/>
          <a:stretch>
            <a:fillRect/>
          </a:stretch>
        </p:blipFill>
        <p:spPr>
          <a:xfrm>
            <a:off x="7916393" y="3237103"/>
            <a:ext cx="2715218" cy="2652522"/>
          </a:xfrm>
          <a:prstGeom prst="rect">
            <a:avLst/>
          </a:prstGeom>
        </p:spPr>
      </p:pic>
      <p:sp>
        <p:nvSpPr>
          <p:cNvPr id="15" name="TextBox 14">
            <a:extLst>
              <a:ext uri="{FF2B5EF4-FFF2-40B4-BE49-F238E27FC236}">
                <a16:creationId xmlns:a16="http://schemas.microsoft.com/office/drawing/2014/main" id="{0345A434-97C9-59ED-670C-4CED0342C6E0}"/>
              </a:ext>
            </a:extLst>
          </p:cNvPr>
          <p:cNvSpPr txBox="1"/>
          <p:nvPr/>
        </p:nvSpPr>
        <p:spPr>
          <a:xfrm>
            <a:off x="8224336" y="6018116"/>
            <a:ext cx="2715217" cy="369332"/>
          </a:xfrm>
          <a:prstGeom prst="rect">
            <a:avLst/>
          </a:prstGeom>
          <a:noFill/>
        </p:spPr>
        <p:txBody>
          <a:bodyPr wrap="square" rtlCol="0">
            <a:spAutoFit/>
          </a:bodyPr>
          <a:lstStyle/>
          <a:p>
            <a:r>
              <a:rPr lang="en-IN" dirty="0"/>
              <a:t>RS385 DC motor holder</a:t>
            </a:r>
          </a:p>
        </p:txBody>
      </p:sp>
    </p:spTree>
    <p:extLst>
      <p:ext uri="{BB962C8B-B14F-4D97-AF65-F5344CB8AC3E}">
        <p14:creationId xmlns:p14="http://schemas.microsoft.com/office/powerpoint/2010/main" val="2037987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098D-E517-888E-A104-8A6FEE60C4BE}"/>
              </a:ext>
            </a:extLst>
          </p:cNvPr>
          <p:cNvSpPr>
            <a:spLocks noGrp="1"/>
          </p:cNvSpPr>
          <p:nvPr>
            <p:ph type="title"/>
          </p:nvPr>
        </p:nvSpPr>
        <p:spPr/>
        <p:txBody>
          <a:bodyPr/>
          <a:lstStyle/>
          <a:p>
            <a:r>
              <a:rPr lang="en-IN" b="1" dirty="0">
                <a:solidFill>
                  <a:schemeClr val="accent1">
                    <a:lumMod val="75000"/>
                  </a:schemeClr>
                </a:solidFill>
              </a:rPr>
              <a:t>2. Propulsion and Control Mechanism</a:t>
            </a:r>
            <a:endParaRPr lang="en-IN" dirty="0"/>
          </a:p>
        </p:txBody>
      </p:sp>
      <p:pic>
        <p:nvPicPr>
          <p:cNvPr id="4" name="Picture 3">
            <a:extLst>
              <a:ext uri="{FF2B5EF4-FFF2-40B4-BE49-F238E27FC236}">
                <a16:creationId xmlns:a16="http://schemas.microsoft.com/office/drawing/2014/main" id="{21E364F7-6C67-5971-C2CB-EBEC30A32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3127" y="1202506"/>
            <a:ext cx="3009538" cy="2304897"/>
          </a:xfrm>
          <a:prstGeom prst="rect">
            <a:avLst/>
          </a:prstGeom>
        </p:spPr>
      </p:pic>
      <p:sp>
        <p:nvSpPr>
          <p:cNvPr id="11" name="TextBox 10">
            <a:extLst>
              <a:ext uri="{FF2B5EF4-FFF2-40B4-BE49-F238E27FC236}">
                <a16:creationId xmlns:a16="http://schemas.microsoft.com/office/drawing/2014/main" id="{1F275035-43F1-7CE3-2D5C-90C37F160279}"/>
              </a:ext>
            </a:extLst>
          </p:cNvPr>
          <p:cNvSpPr txBox="1"/>
          <p:nvPr/>
        </p:nvSpPr>
        <p:spPr>
          <a:xfrm>
            <a:off x="1035558" y="1720840"/>
            <a:ext cx="4723792" cy="3416320"/>
          </a:xfrm>
          <a:prstGeom prst="rect">
            <a:avLst/>
          </a:prstGeom>
          <a:noFill/>
        </p:spPr>
        <p:txBody>
          <a:bodyPr wrap="square">
            <a:spAutoFit/>
          </a:bodyPr>
          <a:lstStyle/>
          <a:p>
            <a:pPr marL="285750" indent="-285750">
              <a:buFont typeface="Wingdings" panose="05000000000000000000" pitchFamily="2" charset="2"/>
              <a:buChar char="q"/>
            </a:pPr>
            <a:r>
              <a:rPr lang="en-US" dirty="0"/>
              <a:t>Three 12V RS385 brushed DC motors are used for movement.</a:t>
            </a:r>
          </a:p>
          <a:p>
            <a:pPr marL="1200150" lvl="2" indent="-285750">
              <a:buFont typeface="Wingdings" panose="05000000000000000000" pitchFamily="2" charset="2"/>
              <a:buChar char="q"/>
            </a:pPr>
            <a:r>
              <a:rPr lang="en-US" dirty="0"/>
              <a:t>Center Motor: Controls vertical movement (diving and surfacing).</a:t>
            </a:r>
          </a:p>
          <a:p>
            <a:pPr marL="1200150" lvl="2" indent="-285750">
              <a:buFont typeface="Wingdings" panose="05000000000000000000" pitchFamily="2" charset="2"/>
              <a:buChar char="q"/>
            </a:pPr>
            <a:r>
              <a:rPr lang="en-US" dirty="0"/>
              <a:t>Side Motors: Equipped with clockwise (CW) propellers to manage horizontal directions—forward, backward, left, and right.</a:t>
            </a:r>
          </a:p>
          <a:p>
            <a:pPr marL="285750" indent="-285750">
              <a:buFont typeface="Wingdings" panose="05000000000000000000" pitchFamily="2" charset="2"/>
              <a:buChar char="q"/>
            </a:pPr>
            <a:r>
              <a:rPr lang="en-US" dirty="0"/>
              <a:t>Differential thrust is applied for turning and speeding using L298N motor driver.</a:t>
            </a:r>
            <a:endParaRPr lang="en-IN" dirty="0"/>
          </a:p>
        </p:txBody>
      </p:sp>
      <p:pic>
        <p:nvPicPr>
          <p:cNvPr id="17" name="Picture 16">
            <a:extLst>
              <a:ext uri="{FF2B5EF4-FFF2-40B4-BE49-F238E27FC236}">
                <a16:creationId xmlns:a16="http://schemas.microsoft.com/office/drawing/2014/main" id="{B7247157-218D-3412-0D5D-60773146A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5325" y="3641632"/>
            <a:ext cx="3246675" cy="3216368"/>
          </a:xfrm>
          <a:prstGeom prst="rect">
            <a:avLst/>
          </a:prstGeom>
        </p:spPr>
      </p:pic>
      <p:pic>
        <p:nvPicPr>
          <p:cNvPr id="19" name="Picture 18">
            <a:extLst>
              <a:ext uri="{FF2B5EF4-FFF2-40B4-BE49-F238E27FC236}">
                <a16:creationId xmlns:a16="http://schemas.microsoft.com/office/drawing/2014/main" id="{59F1C0D2-241E-DF8E-AE6F-97B57AC42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7120" y="3906794"/>
            <a:ext cx="3786882" cy="2686044"/>
          </a:xfrm>
          <a:prstGeom prst="rect">
            <a:avLst/>
          </a:prstGeom>
        </p:spPr>
      </p:pic>
    </p:spTree>
    <p:extLst>
      <p:ext uri="{BB962C8B-B14F-4D97-AF65-F5344CB8AC3E}">
        <p14:creationId xmlns:p14="http://schemas.microsoft.com/office/powerpoint/2010/main" val="325959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1EE6F-7AB2-2C8C-15E6-A0F5BA1FE591}"/>
              </a:ext>
            </a:extLst>
          </p:cNvPr>
          <p:cNvSpPr>
            <a:spLocks noGrp="1"/>
          </p:cNvSpPr>
          <p:nvPr>
            <p:ph type="title"/>
          </p:nvPr>
        </p:nvSpPr>
        <p:spPr/>
        <p:txBody>
          <a:bodyPr/>
          <a:lstStyle/>
          <a:p>
            <a:r>
              <a:rPr lang="en-IN" b="1" dirty="0">
                <a:solidFill>
                  <a:schemeClr val="accent1">
                    <a:lumMod val="75000"/>
                  </a:schemeClr>
                </a:solidFill>
              </a:rPr>
              <a:t>3. Underwater Stability:</a:t>
            </a:r>
            <a:endParaRPr lang="en-IN" dirty="0"/>
          </a:p>
        </p:txBody>
      </p:sp>
      <p:pic>
        <p:nvPicPr>
          <p:cNvPr id="5" name="Content Placeholder 4">
            <a:extLst>
              <a:ext uri="{FF2B5EF4-FFF2-40B4-BE49-F238E27FC236}">
                <a16:creationId xmlns:a16="http://schemas.microsoft.com/office/drawing/2014/main" id="{C80BC015-7331-E181-2889-87498FF58DF3}"/>
              </a:ext>
            </a:extLst>
          </p:cNvPr>
          <p:cNvPicPr>
            <a:picLocks noGrp="1" noChangeAspect="1"/>
          </p:cNvPicPr>
          <p:nvPr>
            <p:ph idx="1"/>
          </p:nvPr>
        </p:nvPicPr>
        <p:blipFill>
          <a:blip r:embed="rId2"/>
          <a:stretch>
            <a:fillRect/>
          </a:stretch>
        </p:blipFill>
        <p:spPr>
          <a:xfrm>
            <a:off x="1581439" y="3955024"/>
            <a:ext cx="2150426" cy="2689497"/>
          </a:xfrm>
          <a:prstGeom prst="rect">
            <a:avLst/>
          </a:prstGeom>
        </p:spPr>
      </p:pic>
      <p:pic>
        <p:nvPicPr>
          <p:cNvPr id="6" name="Content Placeholder 14">
            <a:extLst>
              <a:ext uri="{FF2B5EF4-FFF2-40B4-BE49-F238E27FC236}">
                <a16:creationId xmlns:a16="http://schemas.microsoft.com/office/drawing/2014/main" id="{8B65E25F-7175-C786-1587-D7A345928CF8}"/>
              </a:ext>
            </a:extLst>
          </p:cNvPr>
          <p:cNvPicPr>
            <a:picLocks noChangeAspect="1"/>
          </p:cNvPicPr>
          <p:nvPr/>
        </p:nvPicPr>
        <p:blipFill>
          <a:blip r:embed="rId3"/>
          <a:stretch>
            <a:fillRect/>
          </a:stretch>
        </p:blipFill>
        <p:spPr>
          <a:xfrm>
            <a:off x="3664073" y="3955024"/>
            <a:ext cx="2927370" cy="2804795"/>
          </a:xfrm>
          <a:prstGeom prst="rect">
            <a:avLst/>
          </a:prstGeom>
        </p:spPr>
      </p:pic>
      <p:sp>
        <p:nvSpPr>
          <p:cNvPr id="8" name="Rectangle 3">
            <a:extLst>
              <a:ext uri="{FF2B5EF4-FFF2-40B4-BE49-F238E27FC236}">
                <a16:creationId xmlns:a16="http://schemas.microsoft.com/office/drawing/2014/main" id="{3BB690C5-A401-B219-BDFB-DDB64985EDF4}"/>
              </a:ext>
            </a:extLst>
          </p:cNvPr>
          <p:cNvSpPr>
            <a:spLocks noChangeArrowheads="1"/>
          </p:cNvSpPr>
          <p:nvPr/>
        </p:nvSpPr>
        <p:spPr bwMode="auto">
          <a:xfrm>
            <a:off x="974949" y="1537402"/>
            <a:ext cx="6208777"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defTabSz="914400" eaLnBrk="0" fontAlgn="base" hangingPunct="0">
              <a:spcBef>
                <a:spcPct val="0"/>
              </a:spcBef>
              <a:spcAft>
                <a:spcPct val="0"/>
              </a:spcAft>
              <a:buFont typeface="Wingdings" panose="05000000000000000000" pitchFamily="2" charset="2"/>
              <a:buChar char="q"/>
            </a:pPr>
            <a:r>
              <a:rPr lang="en-US" altLang="en-US" dirty="0">
                <a:latin typeface="Arial" panose="020B0604020202020204" pitchFamily="34" charset="0"/>
              </a:rPr>
              <a:t>The ROV maintains stability through the natural alignment of buoyancy and gravity:</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rial" panose="020B0604020202020204" pitchFamily="34" charset="0"/>
              </a:rPr>
              <a:t>Center of Buoyancy (B):</a:t>
            </a:r>
            <a:r>
              <a:rPr kumimoji="0" lang="en-US" altLang="en-US" b="0" i="0" u="none" strike="noStrike" cap="none" normalizeH="0" baseline="0" dirty="0">
                <a:ln>
                  <a:noFill/>
                </a:ln>
                <a:solidFill>
                  <a:schemeClr val="tx1"/>
                </a:solidFill>
                <a:effectLst/>
                <a:latin typeface="Arial" panose="020B0604020202020204" pitchFamily="34" charset="0"/>
              </a:rPr>
              <a:t> The point where the buoyant force acts.</a:t>
            </a:r>
          </a:p>
          <a:p>
            <a:pPr marL="742950" lvl="1" indent="-285750" defTabSz="91440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Arial" panose="020B0604020202020204" pitchFamily="34" charset="0"/>
              </a:rPr>
              <a:t>Center of Gravity (G):</a:t>
            </a:r>
            <a:r>
              <a:rPr kumimoji="0" lang="en-US" altLang="en-US" b="0" i="0" u="none" strike="noStrike" cap="none" normalizeH="0" baseline="0" dirty="0">
                <a:ln>
                  <a:noFill/>
                </a:ln>
                <a:solidFill>
                  <a:schemeClr val="tx1"/>
                </a:solidFill>
                <a:effectLst/>
                <a:latin typeface="Arial" panose="020B0604020202020204" pitchFamily="34" charset="0"/>
              </a:rPr>
              <a:t> The point where the weight acts.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When tilted, a restoring couple is generated between B and G, bringing the ROV back to a vertical position for stability.</a:t>
            </a:r>
          </a:p>
        </p:txBody>
      </p:sp>
      <p:pic>
        <p:nvPicPr>
          <p:cNvPr id="10" name="Picture 9">
            <a:extLst>
              <a:ext uri="{FF2B5EF4-FFF2-40B4-BE49-F238E27FC236}">
                <a16:creationId xmlns:a16="http://schemas.microsoft.com/office/drawing/2014/main" id="{EA66EDFE-EE73-4A5D-9804-C5CF07AAA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825731" y="1082876"/>
            <a:ext cx="3390113" cy="4539110"/>
          </a:xfrm>
          <a:prstGeom prst="rect">
            <a:avLst/>
          </a:prstGeom>
        </p:spPr>
      </p:pic>
      <p:sp>
        <p:nvSpPr>
          <p:cNvPr id="12" name="TextBox 11">
            <a:extLst>
              <a:ext uri="{FF2B5EF4-FFF2-40B4-BE49-F238E27FC236}">
                <a16:creationId xmlns:a16="http://schemas.microsoft.com/office/drawing/2014/main" id="{B9E1754F-D980-B058-2CCD-5923154CC871}"/>
              </a:ext>
            </a:extLst>
          </p:cNvPr>
          <p:cNvSpPr txBox="1"/>
          <p:nvPr/>
        </p:nvSpPr>
        <p:spPr>
          <a:xfrm>
            <a:off x="7950708" y="5470898"/>
            <a:ext cx="3195828" cy="369332"/>
          </a:xfrm>
          <a:prstGeom prst="rect">
            <a:avLst/>
          </a:prstGeom>
          <a:noFill/>
        </p:spPr>
        <p:txBody>
          <a:bodyPr wrap="square">
            <a:spAutoFit/>
          </a:bodyPr>
          <a:lstStyle/>
          <a:p>
            <a:r>
              <a:rPr lang="en-IN" i="1" dirty="0"/>
              <a:t>Under water image of ROV</a:t>
            </a:r>
          </a:p>
        </p:txBody>
      </p:sp>
    </p:spTree>
    <p:extLst>
      <p:ext uri="{BB962C8B-B14F-4D97-AF65-F5344CB8AC3E}">
        <p14:creationId xmlns:p14="http://schemas.microsoft.com/office/powerpoint/2010/main" val="175458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5E296-AB6C-6391-392E-C8987AD9B1FA}"/>
              </a:ext>
            </a:extLst>
          </p:cNvPr>
          <p:cNvSpPr>
            <a:spLocks noGrp="1"/>
          </p:cNvSpPr>
          <p:nvPr>
            <p:ph type="title"/>
          </p:nvPr>
        </p:nvSpPr>
        <p:spPr/>
        <p:txBody>
          <a:bodyPr/>
          <a:lstStyle/>
          <a:p>
            <a:r>
              <a:rPr lang="en-IN" b="1" dirty="0">
                <a:solidFill>
                  <a:schemeClr val="accent1">
                    <a:lumMod val="75000"/>
                  </a:schemeClr>
                </a:solidFill>
              </a:rPr>
              <a:t>4. Water Drag Simulation of the ROV:</a:t>
            </a:r>
            <a:endParaRPr lang="en-IN" dirty="0"/>
          </a:p>
        </p:txBody>
      </p:sp>
      <p:pic>
        <p:nvPicPr>
          <p:cNvPr id="4" name="Content Placeholder 4">
            <a:extLst>
              <a:ext uri="{FF2B5EF4-FFF2-40B4-BE49-F238E27FC236}">
                <a16:creationId xmlns:a16="http://schemas.microsoft.com/office/drawing/2014/main" id="{9065C2AB-49FD-8099-5296-43CBD5E765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8088" y="1560449"/>
            <a:ext cx="7735712" cy="4351338"/>
          </a:xfrm>
        </p:spPr>
      </p:pic>
      <p:sp>
        <p:nvSpPr>
          <p:cNvPr id="5" name="TextBox 4">
            <a:extLst>
              <a:ext uri="{FF2B5EF4-FFF2-40B4-BE49-F238E27FC236}">
                <a16:creationId xmlns:a16="http://schemas.microsoft.com/office/drawing/2014/main" id="{1F9F3C87-A323-989B-50D9-FFEC2D8EACDF}"/>
              </a:ext>
            </a:extLst>
          </p:cNvPr>
          <p:cNvSpPr txBox="1"/>
          <p:nvPr/>
        </p:nvSpPr>
        <p:spPr>
          <a:xfrm>
            <a:off x="838200" y="2828835"/>
            <a:ext cx="2660904" cy="1200329"/>
          </a:xfrm>
          <a:prstGeom prst="rect">
            <a:avLst/>
          </a:prstGeom>
          <a:noFill/>
        </p:spPr>
        <p:txBody>
          <a:bodyPr wrap="square" rtlCol="0">
            <a:spAutoFit/>
          </a:bodyPr>
          <a:lstStyle/>
          <a:p>
            <a:r>
              <a:rPr lang="en-IN" dirty="0"/>
              <a:t>Drag force on model calculated using </a:t>
            </a:r>
          </a:p>
          <a:p>
            <a:r>
              <a:rPr lang="en-IN" dirty="0"/>
              <a:t>Ansys Fluent:</a:t>
            </a:r>
          </a:p>
          <a:p>
            <a:r>
              <a:rPr lang="en-IN" dirty="0"/>
              <a:t>7.7403 N  at velocity 1 m/s</a:t>
            </a:r>
          </a:p>
        </p:txBody>
      </p:sp>
    </p:spTree>
    <p:extLst>
      <p:ext uri="{BB962C8B-B14F-4D97-AF65-F5344CB8AC3E}">
        <p14:creationId xmlns:p14="http://schemas.microsoft.com/office/powerpoint/2010/main" val="4154662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808D18-3861-AFCF-652F-8BA100220FFA}"/>
              </a:ext>
            </a:extLst>
          </p:cNvPr>
          <p:cNvSpPr txBox="1"/>
          <p:nvPr/>
        </p:nvSpPr>
        <p:spPr>
          <a:xfrm>
            <a:off x="2743200" y="5769864"/>
            <a:ext cx="6547104" cy="369332"/>
          </a:xfrm>
          <a:prstGeom prst="rect">
            <a:avLst/>
          </a:prstGeom>
          <a:noFill/>
        </p:spPr>
        <p:txBody>
          <a:bodyPr wrap="square" rtlCol="0">
            <a:spAutoFit/>
          </a:bodyPr>
          <a:lstStyle/>
          <a:p>
            <a:r>
              <a:rPr lang="en-IN" dirty="0"/>
              <a:t>Fluid velocity variation relative to the model</a:t>
            </a:r>
          </a:p>
        </p:txBody>
      </p:sp>
      <p:pic>
        <p:nvPicPr>
          <p:cNvPr id="7" name="Picture 6">
            <a:extLst>
              <a:ext uri="{FF2B5EF4-FFF2-40B4-BE49-F238E27FC236}">
                <a16:creationId xmlns:a16="http://schemas.microsoft.com/office/drawing/2014/main" id="{B703E038-1D45-AC85-0DD9-18BB213EF985}"/>
              </a:ext>
            </a:extLst>
          </p:cNvPr>
          <p:cNvPicPr>
            <a:picLocks noChangeAspect="1"/>
          </p:cNvPicPr>
          <p:nvPr/>
        </p:nvPicPr>
        <p:blipFill>
          <a:blip r:embed="rId2"/>
          <a:stretch>
            <a:fillRect/>
          </a:stretch>
        </p:blipFill>
        <p:spPr>
          <a:xfrm>
            <a:off x="905267" y="407929"/>
            <a:ext cx="8385037" cy="5165095"/>
          </a:xfrm>
          <a:prstGeom prst="rect">
            <a:avLst/>
          </a:prstGeom>
        </p:spPr>
      </p:pic>
    </p:spTree>
    <p:extLst>
      <p:ext uri="{BB962C8B-B14F-4D97-AF65-F5344CB8AC3E}">
        <p14:creationId xmlns:p14="http://schemas.microsoft.com/office/powerpoint/2010/main" val="1969302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098D-E517-888E-A104-8A6FEE60C4BE}"/>
              </a:ext>
            </a:extLst>
          </p:cNvPr>
          <p:cNvSpPr>
            <a:spLocks noGrp="1"/>
          </p:cNvSpPr>
          <p:nvPr>
            <p:ph type="title"/>
          </p:nvPr>
        </p:nvSpPr>
        <p:spPr>
          <a:xfrm>
            <a:off x="677334" y="609600"/>
            <a:ext cx="8530674" cy="711849"/>
          </a:xfrm>
        </p:spPr>
        <p:txBody>
          <a:bodyPr/>
          <a:lstStyle/>
          <a:p>
            <a:r>
              <a:rPr lang="en-IN" b="1" dirty="0">
                <a:solidFill>
                  <a:schemeClr val="accent1">
                    <a:lumMod val="75000"/>
                  </a:schemeClr>
                </a:solidFill>
              </a:rPr>
              <a:t>5.1 Circuit Diagram</a:t>
            </a:r>
            <a:endParaRPr lang="en-IN" dirty="0"/>
          </a:p>
        </p:txBody>
      </p:sp>
      <p:pic>
        <p:nvPicPr>
          <p:cNvPr id="5" name="Picture 4">
            <a:extLst>
              <a:ext uri="{FF2B5EF4-FFF2-40B4-BE49-F238E27FC236}">
                <a16:creationId xmlns:a16="http://schemas.microsoft.com/office/drawing/2014/main" id="{471FF8E0-7E06-AEDD-E84D-7A73A9307975}"/>
              </a:ext>
            </a:extLst>
          </p:cNvPr>
          <p:cNvPicPr>
            <a:picLocks noChangeAspect="1"/>
          </p:cNvPicPr>
          <p:nvPr/>
        </p:nvPicPr>
        <p:blipFill>
          <a:blip r:embed="rId2">
            <a:extLst>
              <a:ext uri="{28A0092B-C50C-407E-A947-70E740481C1C}">
                <a14:useLocalDpi xmlns:a14="http://schemas.microsoft.com/office/drawing/2010/main" val="0"/>
              </a:ext>
            </a:extLst>
          </a:blip>
          <a:srcRect l="248" t="7470" r="-248" b="2020"/>
          <a:stretch>
            <a:fillRect/>
          </a:stretch>
        </p:blipFill>
        <p:spPr>
          <a:xfrm>
            <a:off x="1601894" y="1229360"/>
            <a:ext cx="9193457" cy="5628640"/>
          </a:xfrm>
          <a:prstGeom prst="rect">
            <a:avLst/>
          </a:prstGeom>
        </p:spPr>
      </p:pic>
      <p:pic>
        <p:nvPicPr>
          <p:cNvPr id="7" name="Picture 6">
            <a:extLst>
              <a:ext uri="{FF2B5EF4-FFF2-40B4-BE49-F238E27FC236}">
                <a16:creationId xmlns:a16="http://schemas.microsoft.com/office/drawing/2014/main" id="{B0FE60BA-6EB7-A06D-166E-7B75AE17B54D}"/>
              </a:ext>
            </a:extLst>
          </p:cNvPr>
          <p:cNvPicPr>
            <a:picLocks noChangeAspect="1"/>
          </p:cNvPicPr>
          <p:nvPr/>
        </p:nvPicPr>
        <p:blipFill>
          <a:blip r:embed="rId3"/>
          <a:stretch>
            <a:fillRect/>
          </a:stretch>
        </p:blipFill>
        <p:spPr>
          <a:xfrm>
            <a:off x="436625" y="1681013"/>
            <a:ext cx="2631696" cy="2241054"/>
          </a:xfrm>
          <a:prstGeom prst="rect">
            <a:avLst/>
          </a:prstGeom>
        </p:spPr>
      </p:pic>
    </p:spTree>
    <p:extLst>
      <p:ext uri="{BB962C8B-B14F-4D97-AF65-F5344CB8AC3E}">
        <p14:creationId xmlns:p14="http://schemas.microsoft.com/office/powerpoint/2010/main" val="124065472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604</TotalTime>
  <Words>806</Words>
  <Application>Microsoft Office PowerPoint</Application>
  <PresentationFormat>Widescreen</PresentationFormat>
  <Paragraphs>91</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Inter</vt:lpstr>
      <vt:lpstr>Trebuchet MS</vt:lpstr>
      <vt:lpstr>Wingdings</vt:lpstr>
      <vt:lpstr>Wingdings 3</vt:lpstr>
      <vt:lpstr>Facet</vt:lpstr>
      <vt:lpstr>Design and Development of Underwater ROV</vt:lpstr>
      <vt:lpstr>Introduction:</vt:lpstr>
      <vt:lpstr>1.1 Modelling of ROV</vt:lpstr>
      <vt:lpstr>1.2 Model-2 with BLDC motors</vt:lpstr>
      <vt:lpstr>2. Propulsion and Control Mechanism</vt:lpstr>
      <vt:lpstr>3. Underwater Stability:</vt:lpstr>
      <vt:lpstr>4. Water Drag Simulation of the ROV:</vt:lpstr>
      <vt:lpstr>PowerPoint Presentation</vt:lpstr>
      <vt:lpstr>5.1 Circuit Diagram</vt:lpstr>
      <vt:lpstr>5.2 Depth Measurement:</vt:lpstr>
      <vt:lpstr>PowerPoint Presentation</vt:lpstr>
      <vt:lpstr>6. Depth Limit:</vt:lpstr>
      <vt:lpstr>7. Testing of model:</vt:lpstr>
      <vt:lpstr>8. Applications of the ROV:</vt:lpstr>
      <vt:lpstr>9. Future Improvements:</vt:lpstr>
      <vt:lpstr>10.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RAJEEV VERMA</dc:creator>
  <cp:lastModifiedBy>RAJEEV VERMA</cp:lastModifiedBy>
  <cp:revision>19</cp:revision>
  <dcterms:created xsi:type="dcterms:W3CDTF">2025-07-22T07:41:01Z</dcterms:created>
  <dcterms:modified xsi:type="dcterms:W3CDTF">2025-10-13T18:22:09Z</dcterms:modified>
</cp:coreProperties>
</file>